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0" r:id="rId4"/>
    <p:sldId id="264" r:id="rId5"/>
    <p:sldId id="266" r:id="rId6"/>
    <p:sldId id="269" r:id="rId7"/>
    <p:sldId id="261" r:id="rId8"/>
    <p:sldId id="262" r:id="rId9"/>
    <p:sldId id="263" r:id="rId10"/>
    <p:sldId id="265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FF"/>
    <a:srgbClr val="BF4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59"/>
  </p:normalViewPr>
  <p:slideViewPr>
    <p:cSldViewPr snapToGrid="0" snapToObjects="1">
      <p:cViewPr varScale="1">
        <p:scale>
          <a:sx n="108" d="100"/>
          <a:sy n="108" d="100"/>
        </p:scale>
        <p:origin x="6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B0C457-987E-D044-9AFF-44B083107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8B6A29-A730-9A4E-AC2D-481C28014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080616-402A-3D4B-9803-30E98571E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EFB1-F8B4-8E44-B648-06267CC3028F}" type="datetimeFigureOut">
              <a:rPr lang="es-ES" smtClean="0"/>
              <a:t>3/9/21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31A4FA-80BA-9843-B038-AE76F580B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9F15F4-2C88-B046-976A-FA4051572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CB70-10A7-CE40-B807-D8A5AE6FED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5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909851-EC1F-3B47-BB30-C660D534B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8E1D220-92CC-7643-8A44-132078E34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F6A62E-9C5F-A040-AF7B-9D315F021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EFB1-F8B4-8E44-B648-06267CC3028F}" type="datetimeFigureOut">
              <a:rPr lang="es-ES" smtClean="0"/>
              <a:t>3/9/21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367904-C896-BF46-989B-B6F687B87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EFFB22-7D1C-844D-95F5-71921923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CB70-10A7-CE40-B807-D8A5AE6FED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7314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1555B67-8602-004C-B6A5-909EECE0AA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98E8264-2107-C442-830A-F42FE5ED4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182A37-EEEC-1146-9266-EB0615782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EFB1-F8B4-8E44-B648-06267CC3028F}" type="datetimeFigureOut">
              <a:rPr lang="es-ES" smtClean="0"/>
              <a:t>3/9/21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377BA4-EF46-E248-A676-0F3C3E20A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B93ACE-B164-E04F-AD80-1AF1CD6FA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CB70-10A7-CE40-B807-D8A5AE6FED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0201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7F844-F4CA-4248-8B44-3B3DE0FF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EF0492-A50F-6147-86BB-087679E4F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AC8B2B-9E4D-C046-8C14-6E5291C02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EFB1-F8B4-8E44-B648-06267CC3028F}" type="datetimeFigureOut">
              <a:rPr lang="es-ES" smtClean="0"/>
              <a:t>3/9/21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675657-4B4C-0045-8C92-36159D90F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45DEEC-9448-5140-B4CF-D45CDC918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CB70-10A7-CE40-B807-D8A5AE6FED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7768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3F97EE-4283-DC4D-B3DB-6B73DEB9A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2DB15D-AD9F-7649-8B21-A2AB6F82C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3D774D-B715-2345-B200-9EDD9294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EFB1-F8B4-8E44-B648-06267CC3028F}" type="datetimeFigureOut">
              <a:rPr lang="es-ES" smtClean="0"/>
              <a:t>3/9/21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079E81-EB1B-EB46-836E-1A83400FF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99BF02-6CC4-364F-9E1A-23AA387D4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CB70-10A7-CE40-B807-D8A5AE6FED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2689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CA9FE-C326-4F48-9536-5975CBAB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7A406A-0609-254A-9931-89E992CC82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42189FC-8593-424B-898C-23517C5B9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1EB101-9E3F-B148-822E-EEE01F4C8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EFB1-F8B4-8E44-B648-06267CC3028F}" type="datetimeFigureOut">
              <a:rPr lang="es-ES" smtClean="0"/>
              <a:t>3/9/21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4BDB9A9-EDEE-8D45-A85C-E99EA2884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19C5EB0-52AB-994F-9952-47F309048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CB70-10A7-CE40-B807-D8A5AE6FED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7388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1D4AB7-7E0E-274B-B9D4-0D64D5523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CB6E53-8E8B-E64B-810D-B295DF650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8E9D8D-7F18-7B43-B368-5CD1B6FDBB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B264F49-405E-504E-BA70-53DBBFDE39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EFDBC4E-40EF-D74F-BFDE-27B49B3B68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5BC5C9A-CF76-3449-B7C1-F35D0063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EFB1-F8B4-8E44-B648-06267CC3028F}" type="datetimeFigureOut">
              <a:rPr lang="es-ES" smtClean="0"/>
              <a:t>3/9/21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2EA7FAD-3CDD-F245-8698-6FFBF3FC9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C9E0CB0-E7CF-1A4A-8CA9-E0DA555D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CB70-10A7-CE40-B807-D8A5AE6FED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83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4EFFF8-8D07-2B4F-8272-F5DF9108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BAF784A-9EBF-4B42-8AC9-B369CBE89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EFB1-F8B4-8E44-B648-06267CC3028F}" type="datetimeFigureOut">
              <a:rPr lang="es-ES" smtClean="0"/>
              <a:t>3/9/21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5F7461C-DEBF-A542-8BD2-9E659F33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9425BB6-3F7D-9844-8B6B-102C34B0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CB70-10A7-CE40-B807-D8A5AE6FED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8979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C77F546-AFEF-ED49-A413-6BBF24B6D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EFB1-F8B4-8E44-B648-06267CC3028F}" type="datetimeFigureOut">
              <a:rPr lang="es-ES" smtClean="0"/>
              <a:t>3/9/21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FEA5FA1-1DDB-6446-851D-FF21C635C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4532BE-0439-B241-836B-8C0B9CB44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CB70-10A7-CE40-B807-D8A5AE6FED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2385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6174F9-0664-CF4A-B9C9-3B168523E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D1AFC8-4812-5746-9E74-E6972BE3F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2473DD-3409-1540-BB38-28923FA28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22629A-7B18-AD4C-96F0-11964EE5D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EFB1-F8B4-8E44-B648-06267CC3028F}" type="datetimeFigureOut">
              <a:rPr lang="es-ES" smtClean="0"/>
              <a:t>3/9/21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AD88D89-750B-464D-93BF-262022903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9FEBEE8-16EB-8749-8CD2-7D4DDD9FB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CB70-10A7-CE40-B807-D8A5AE6FED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864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1A2A3-813C-9B4F-99CA-6D0EE0322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E2EF67A-8F77-1A44-8A45-E32148BA4B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06E1754-63EC-9347-9E85-30C443F35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C44A4E3-2F37-5C40-BC8D-4766C4C19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EFB1-F8B4-8E44-B648-06267CC3028F}" type="datetimeFigureOut">
              <a:rPr lang="es-ES" smtClean="0"/>
              <a:t>3/9/21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E3ADDC-354D-3A41-9F59-CC2F4792E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986A2D-E9BD-7F4B-9F3C-9ADD35BFC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1CB70-10A7-CE40-B807-D8A5AE6FED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1165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19F6616-1399-2643-ADCF-66DC8372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0AC49B4-3F0A-1244-BC3D-6DE583EC8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AADB02-29CF-404E-A2A4-C585CE43F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5EFB1-F8B4-8E44-B648-06267CC3028F}" type="datetimeFigureOut">
              <a:rPr lang="es-ES" smtClean="0"/>
              <a:t>3/9/21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B096B7-CAD7-9743-ABA7-CAB95F95D2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5BB39C-9756-8849-9B96-9DEA91704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1CB70-10A7-CE40-B807-D8A5AE6FED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332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tiff"/><Relationship Id="rId7" Type="http://schemas.openxmlformats.org/officeDocument/2006/relationships/image" Target="../media/image6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.tiff"/><Relationship Id="rId7" Type="http://schemas.openxmlformats.org/officeDocument/2006/relationships/image" Target="../media/image6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6.tiff"/><Relationship Id="rId4" Type="http://schemas.openxmlformats.org/officeDocument/2006/relationships/image" Target="../media/image15.tiff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8.tiff"/><Relationship Id="rId7" Type="http://schemas.openxmlformats.org/officeDocument/2006/relationships/image" Target="../media/image6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0.tiff"/><Relationship Id="rId4" Type="http://schemas.openxmlformats.org/officeDocument/2006/relationships/image" Target="../media/image19.tiff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tiff"/><Relationship Id="rId7" Type="http://schemas.openxmlformats.org/officeDocument/2006/relationships/image" Target="../media/image6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4.tiff"/><Relationship Id="rId4" Type="http://schemas.openxmlformats.org/officeDocument/2006/relationships/image" Target="../media/image23.tiff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6.tiff"/><Relationship Id="rId7" Type="http://schemas.openxmlformats.org/officeDocument/2006/relationships/image" Target="../media/image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8.tiff"/><Relationship Id="rId4" Type="http://schemas.openxmlformats.org/officeDocument/2006/relationships/image" Target="../media/image27.tiff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7F68931-6F84-674B-B4C8-538DA84AB7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8246" y="3694482"/>
            <a:ext cx="5384711" cy="3163518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4A0B11DC-A1F7-5C44-9717-E56AF51CF1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1626" y="482065"/>
            <a:ext cx="5384711" cy="3163518"/>
          </a:xfrm>
          <a:prstGeom prst="rect">
            <a:avLst/>
          </a:prstGeom>
          <a:ln>
            <a:noFill/>
          </a:ln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BB9FC4AF-C1CB-1449-9C8C-50718999F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94735"/>
            <a:ext cx="6368789" cy="3713008"/>
          </a:xfrm>
          <a:prstGeom prst="rect">
            <a:avLst/>
          </a:prstGeom>
          <a:ln>
            <a:noFill/>
          </a:ln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EA146434-9968-B347-8B7D-B0DC51C190E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49634"/>
            <a:ext cx="6568930" cy="3108366"/>
          </a:xfrm>
          <a:prstGeom prst="rect">
            <a:avLst/>
          </a:prstGeom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A4DC5C0-4294-864E-9458-465D9C6CC65C}"/>
              </a:ext>
            </a:extLst>
          </p:cNvPr>
          <p:cNvSpPr txBox="1"/>
          <p:nvPr/>
        </p:nvSpPr>
        <p:spPr>
          <a:xfrm>
            <a:off x="0" y="27654"/>
            <a:ext cx="886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Transect 1 – Hybrid zone (H1)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11CB69E-896C-CC4E-AAC4-1D2FF61E5204}"/>
              </a:ext>
            </a:extLst>
          </p:cNvPr>
          <p:cNvSpPr txBox="1"/>
          <p:nvPr/>
        </p:nvSpPr>
        <p:spPr>
          <a:xfrm>
            <a:off x="11012768" y="381857"/>
            <a:ext cx="137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Flies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B7B7264-0C0B-AA4D-BDD4-5566B0BE1DB5}"/>
              </a:ext>
            </a:extLst>
          </p:cNvPr>
          <p:cNvSpPr txBox="1"/>
          <p:nvPr/>
        </p:nvSpPr>
        <p:spPr>
          <a:xfrm>
            <a:off x="5228072" y="381857"/>
            <a:ext cx="137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Bees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B332588-125E-1D41-A861-0FDDA55BD809}"/>
              </a:ext>
            </a:extLst>
          </p:cNvPr>
          <p:cNvSpPr txBox="1"/>
          <p:nvPr/>
        </p:nvSpPr>
        <p:spPr>
          <a:xfrm>
            <a:off x="5239902" y="3929183"/>
            <a:ext cx="137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Butterflies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DBCF134-A53A-B147-A813-F4A11E71C1E7}"/>
              </a:ext>
            </a:extLst>
          </p:cNvPr>
          <p:cNvSpPr txBox="1"/>
          <p:nvPr/>
        </p:nvSpPr>
        <p:spPr>
          <a:xfrm>
            <a:off x="11012767" y="3929183"/>
            <a:ext cx="137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Beetles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272B5CB-8ED3-654F-996E-F0655F2C9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53146" y="242964"/>
            <a:ext cx="478203" cy="47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9D1CFB50-C297-1547-99EB-648068A3E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6227" y="151638"/>
            <a:ext cx="691510" cy="69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 descr="Un insecto con alas&#10;&#10;Descripción generada automáticamente con confianza media">
            <a:extLst>
              <a:ext uri="{FF2B5EF4-FFF2-40B4-BE49-F238E27FC236}">
                <a16:creationId xmlns:a16="http://schemas.microsoft.com/office/drawing/2014/main" id="{BFE69488-C7A7-3E49-81F4-F45AE0CC8B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8754" y="3582383"/>
            <a:ext cx="1048983" cy="104898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1B4FEB3-F637-0142-AE57-0B972DE4770E}"/>
              </a:ext>
            </a:extLst>
          </p:cNvPr>
          <p:cNvSpPr txBox="1"/>
          <p:nvPr/>
        </p:nvSpPr>
        <p:spPr>
          <a:xfrm>
            <a:off x="6867237" y="866787"/>
            <a:ext cx="81915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300" dirty="0">
                <a:solidFill>
                  <a:schemeClr val="accent1"/>
                </a:solidFill>
              </a:rPr>
              <a:t>Blue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45DEC41-4092-E84A-9444-8872314264B3}"/>
              </a:ext>
            </a:extLst>
          </p:cNvPr>
          <p:cNvSpPr txBox="1"/>
          <p:nvPr/>
        </p:nvSpPr>
        <p:spPr>
          <a:xfrm>
            <a:off x="10851100" y="851398"/>
            <a:ext cx="67064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7030A0"/>
                </a:solidFill>
              </a:rPr>
              <a:t>UV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4ED711D-822A-1A49-A926-6EDF499C0C02}"/>
              </a:ext>
            </a:extLst>
          </p:cNvPr>
          <p:cNvSpPr txBox="1"/>
          <p:nvPr/>
        </p:nvSpPr>
        <p:spPr>
          <a:xfrm>
            <a:off x="10750215" y="2950351"/>
            <a:ext cx="77153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BF49FF"/>
                </a:solidFill>
              </a:rPr>
              <a:t>Purple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D547492-A51D-004F-966C-D7256B6EDAD9}"/>
              </a:ext>
            </a:extLst>
          </p:cNvPr>
          <p:cNvSpPr txBox="1"/>
          <p:nvPr/>
        </p:nvSpPr>
        <p:spPr>
          <a:xfrm>
            <a:off x="6867237" y="2950351"/>
            <a:ext cx="9268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6"/>
                </a:solidFill>
              </a:rPr>
              <a:t>Green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3511821-F4CB-AA47-8390-45A8C4FD8EF5}"/>
              </a:ext>
            </a:extLst>
          </p:cNvPr>
          <p:cNvSpPr txBox="1"/>
          <p:nvPr/>
        </p:nvSpPr>
        <p:spPr>
          <a:xfrm>
            <a:off x="1257164" y="6068157"/>
            <a:ext cx="577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1"/>
                </a:solidFill>
              </a:rPr>
              <a:t>Blue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9E3ECBD-0D82-FE4F-AE9D-FBB092995715}"/>
              </a:ext>
            </a:extLst>
          </p:cNvPr>
          <p:cNvSpPr txBox="1"/>
          <p:nvPr/>
        </p:nvSpPr>
        <p:spPr>
          <a:xfrm>
            <a:off x="3509169" y="6495511"/>
            <a:ext cx="510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2FCA4BD-FF29-CA49-86F7-3C148174F84D}"/>
              </a:ext>
            </a:extLst>
          </p:cNvPr>
          <p:cNvSpPr txBox="1"/>
          <p:nvPr/>
        </p:nvSpPr>
        <p:spPr>
          <a:xfrm>
            <a:off x="4218754" y="5977029"/>
            <a:ext cx="71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6"/>
                </a:solidFill>
              </a:rPr>
              <a:t>Green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2C8FB03-2833-EF45-AB13-2A0229DD204E}"/>
              </a:ext>
            </a:extLst>
          </p:cNvPr>
          <p:cNvSpPr txBox="1"/>
          <p:nvPr/>
        </p:nvSpPr>
        <p:spPr>
          <a:xfrm>
            <a:off x="2513747" y="3915953"/>
            <a:ext cx="670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7030A0"/>
                </a:solidFill>
              </a:rPr>
              <a:t>UV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A3FC0F1E-FE04-144F-A91D-BA3EEC857DFA}"/>
              </a:ext>
            </a:extLst>
          </p:cNvPr>
          <p:cNvSpPr>
            <a:spLocks noChangeAspect="1"/>
          </p:cNvSpPr>
          <p:nvPr/>
        </p:nvSpPr>
        <p:spPr>
          <a:xfrm>
            <a:off x="3138487" y="1004931"/>
            <a:ext cx="90000" cy="90000"/>
          </a:xfrm>
          <a:prstGeom prst="ellipse">
            <a:avLst/>
          </a:prstGeom>
          <a:solidFill>
            <a:srgbClr val="659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D897B66-43B2-FA41-868C-45463D100018}"/>
              </a:ext>
            </a:extLst>
          </p:cNvPr>
          <p:cNvSpPr txBox="1"/>
          <p:nvPr/>
        </p:nvSpPr>
        <p:spPr>
          <a:xfrm>
            <a:off x="2864930" y="725424"/>
            <a:ext cx="656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1"/>
                </a:solidFill>
              </a:rPr>
              <a:t>Blue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C20DDBF8-734D-DB4C-A8E4-C800F916822D}"/>
              </a:ext>
            </a:extLst>
          </p:cNvPr>
          <p:cNvSpPr>
            <a:spLocks noChangeAspect="1"/>
          </p:cNvSpPr>
          <p:nvPr/>
        </p:nvSpPr>
        <p:spPr>
          <a:xfrm>
            <a:off x="1979701" y="2983039"/>
            <a:ext cx="90000" cy="90000"/>
          </a:xfrm>
          <a:prstGeom prst="ellipse">
            <a:avLst/>
          </a:prstGeom>
          <a:solidFill>
            <a:srgbClr val="BF4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9CAFED7-BC3B-5D4A-8088-9CF2E3596F1E}"/>
              </a:ext>
            </a:extLst>
          </p:cNvPr>
          <p:cNvSpPr txBox="1"/>
          <p:nvPr/>
        </p:nvSpPr>
        <p:spPr>
          <a:xfrm>
            <a:off x="1662458" y="3030380"/>
            <a:ext cx="515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7030A0"/>
                </a:solidFill>
              </a:rPr>
              <a:t>UV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9D9B6A-12FD-7E43-A2EB-49D29751424A}"/>
              </a:ext>
            </a:extLst>
          </p:cNvPr>
          <p:cNvSpPr>
            <a:spLocks noChangeAspect="1"/>
          </p:cNvSpPr>
          <p:nvPr/>
        </p:nvSpPr>
        <p:spPr>
          <a:xfrm>
            <a:off x="4305847" y="2957666"/>
            <a:ext cx="90000" cy="90000"/>
          </a:xfrm>
          <a:prstGeom prst="ellipse">
            <a:avLst/>
          </a:prstGeom>
          <a:solidFill>
            <a:srgbClr val="3BB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473F35F-A0ED-734A-96E0-B0BE26E827AC}"/>
              </a:ext>
            </a:extLst>
          </p:cNvPr>
          <p:cNvSpPr txBox="1"/>
          <p:nvPr/>
        </p:nvSpPr>
        <p:spPr>
          <a:xfrm>
            <a:off x="4049402" y="3007409"/>
            <a:ext cx="92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6"/>
                </a:solidFill>
              </a:rPr>
              <a:t>Green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4F81AC5-5FA1-BE4F-A3FD-BE565B81C729}"/>
              </a:ext>
            </a:extLst>
          </p:cNvPr>
          <p:cNvSpPr>
            <a:spLocks noChangeAspect="1"/>
          </p:cNvSpPr>
          <p:nvPr/>
        </p:nvSpPr>
        <p:spPr>
          <a:xfrm>
            <a:off x="9196266" y="2035040"/>
            <a:ext cx="54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1D28DAE-B502-A641-A8E6-F922FC6F5866}"/>
              </a:ext>
            </a:extLst>
          </p:cNvPr>
          <p:cNvSpPr>
            <a:spLocks noChangeAspect="1"/>
          </p:cNvSpPr>
          <p:nvPr/>
        </p:nvSpPr>
        <p:spPr>
          <a:xfrm>
            <a:off x="9272623" y="3926975"/>
            <a:ext cx="90000" cy="90000"/>
          </a:xfrm>
          <a:prstGeom prst="ellipse">
            <a:avLst/>
          </a:prstGeom>
          <a:solidFill>
            <a:srgbClr val="BF4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AAF9BC0-59AC-CF44-B2D4-B71F318D6B74}"/>
              </a:ext>
            </a:extLst>
          </p:cNvPr>
          <p:cNvSpPr txBox="1"/>
          <p:nvPr/>
        </p:nvSpPr>
        <p:spPr>
          <a:xfrm>
            <a:off x="9272623" y="3664198"/>
            <a:ext cx="515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BF49FF"/>
                </a:solidFill>
              </a:rPr>
              <a:t>UV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DDCC988B-BD50-8E4B-A73F-61951482D862}"/>
              </a:ext>
            </a:extLst>
          </p:cNvPr>
          <p:cNvSpPr>
            <a:spLocks noChangeAspect="1"/>
          </p:cNvSpPr>
          <p:nvPr/>
        </p:nvSpPr>
        <p:spPr>
          <a:xfrm>
            <a:off x="7772392" y="6530764"/>
            <a:ext cx="90000" cy="90000"/>
          </a:xfrm>
          <a:prstGeom prst="ellipse">
            <a:avLst/>
          </a:prstGeom>
          <a:solidFill>
            <a:srgbClr val="3BB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68C5185A-A0F9-2142-A6E2-BA3330B05073}"/>
              </a:ext>
            </a:extLst>
          </p:cNvPr>
          <p:cNvSpPr txBox="1"/>
          <p:nvPr/>
        </p:nvSpPr>
        <p:spPr>
          <a:xfrm>
            <a:off x="6935556" y="6421875"/>
            <a:ext cx="92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6"/>
                </a:solidFill>
              </a:rPr>
              <a:t>Green</a:t>
            </a: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B7B409F9-8593-E94C-A519-45B3C73D7982}"/>
              </a:ext>
            </a:extLst>
          </p:cNvPr>
          <p:cNvSpPr>
            <a:spLocks noChangeAspect="1"/>
          </p:cNvSpPr>
          <p:nvPr/>
        </p:nvSpPr>
        <p:spPr>
          <a:xfrm>
            <a:off x="10805794" y="6535960"/>
            <a:ext cx="90000" cy="9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D1C072F8-7960-5B42-8B32-4C5C12D8BF9D}"/>
              </a:ext>
            </a:extLst>
          </p:cNvPr>
          <p:cNvSpPr txBox="1"/>
          <p:nvPr/>
        </p:nvSpPr>
        <p:spPr>
          <a:xfrm>
            <a:off x="10739981" y="6418336"/>
            <a:ext cx="92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FF0000"/>
                </a:solidFill>
              </a:rPr>
              <a:t>Red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41B9A57-00DF-E54B-AAEE-D9F6BCD8B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0919" y="3796790"/>
            <a:ext cx="773529" cy="77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073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199111A-87D5-BE4F-96BE-03EB4B51BD5C}"/>
              </a:ext>
            </a:extLst>
          </p:cNvPr>
          <p:cNvSpPr/>
          <p:nvPr/>
        </p:nvSpPr>
        <p:spPr>
          <a:xfrm>
            <a:off x="352817" y="3676812"/>
            <a:ext cx="116867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chrom_contrast_statistics</a:t>
            </a:r>
            <a:endParaRPr lang="en-US" b="1" dirty="0"/>
          </a:p>
          <a:p>
            <a:r>
              <a:rPr lang="en-US" dirty="0"/>
              <a:t>                                	mean       		min       		max    		median          	se</a:t>
            </a:r>
          </a:p>
          <a:p>
            <a:r>
              <a:rPr lang="en-US" dirty="0"/>
              <a:t>bees        		0.5265343 	0.2315002 	0.6412062 	0.5638630 	0.012410043</a:t>
            </a:r>
          </a:p>
          <a:p>
            <a:r>
              <a:rPr lang="en-US" dirty="0"/>
              <a:t>butterflies 	0.3408953 	0.2509208 	0.3875475 	0.3473723 	0.003093788</a:t>
            </a:r>
          </a:p>
          <a:p>
            <a:r>
              <a:rPr lang="en-US" dirty="0"/>
              <a:t>flies       		0.4666973 	0.1877518 	0.5826759 	0.4934556 	0.010642738</a:t>
            </a:r>
          </a:p>
          <a:p>
            <a:r>
              <a:rPr lang="en-US" dirty="0"/>
              <a:t>beetles     	0.2637477 	0.1567676 	0.5096073 	0.2251460 	0.009677676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72CC017-4B9B-B040-B657-E4ABAB18DC3A}"/>
              </a:ext>
            </a:extLst>
          </p:cNvPr>
          <p:cNvSpPr/>
          <p:nvPr/>
        </p:nvSpPr>
        <p:spPr>
          <a:xfrm>
            <a:off x="352817" y="5589442"/>
            <a:ext cx="107348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achrom_contrast_statistics</a:t>
            </a:r>
            <a:r>
              <a:rPr lang="en-US" b="1" dirty="0"/>
              <a:t> (green contrast)</a:t>
            </a:r>
          </a:p>
          <a:p>
            <a:r>
              <a:rPr lang="en-US" dirty="0"/>
              <a:t>                                	mean       		min       		max    		median          	se</a:t>
            </a:r>
          </a:p>
          <a:p>
            <a:r>
              <a:rPr lang="en-US" dirty="0"/>
              <a:t>bees        		 0.2539445 	 0.008551132 	 0.357816 	 0.2813446 	 0.01075652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E807A07-DAA1-9F47-ACC4-A3EFF94A637A}"/>
              </a:ext>
            </a:extLst>
          </p:cNvPr>
          <p:cNvSpPr txBox="1"/>
          <p:nvPr/>
        </p:nvSpPr>
        <p:spPr>
          <a:xfrm>
            <a:off x="0" y="27654"/>
            <a:ext cx="886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Transect 2 – Hybrid zone (H2)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435A3FA-F803-3140-9AB6-E455E6580B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8772" y="27654"/>
            <a:ext cx="7664472" cy="393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98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199111A-87D5-BE4F-96BE-03EB4B51BD5C}"/>
              </a:ext>
            </a:extLst>
          </p:cNvPr>
          <p:cNvSpPr/>
          <p:nvPr/>
        </p:nvSpPr>
        <p:spPr>
          <a:xfrm>
            <a:off x="352817" y="3676812"/>
            <a:ext cx="116867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chrom_contrast_statistics</a:t>
            </a:r>
            <a:endParaRPr lang="en-US" b="1" dirty="0"/>
          </a:p>
          <a:p>
            <a:r>
              <a:rPr lang="en-US" dirty="0"/>
              <a:t>                                	mean       		min       		max    		median          	se</a:t>
            </a:r>
          </a:p>
          <a:p>
            <a:r>
              <a:rPr lang="en-US" dirty="0"/>
              <a:t>bees        		0.2150154 	0.1480230 	0.3245983 0	.2107281 	0.003875049</a:t>
            </a:r>
          </a:p>
          <a:p>
            <a:r>
              <a:rPr lang="en-US" dirty="0"/>
              <a:t>butterflies 	0.1664668 	0.1277144 	0.2171096 	0.1668965 	0.002156007</a:t>
            </a:r>
          </a:p>
          <a:p>
            <a:r>
              <a:rPr lang="en-US" dirty="0"/>
              <a:t>flies       		0.3832219 	0.2954922 	0.4262957 	0.3860214 	0.002784095</a:t>
            </a:r>
          </a:p>
          <a:p>
            <a:r>
              <a:rPr lang="en-US" dirty="0"/>
              <a:t>beetles     	0.1683142 	0.08348161 	0.3006958 	0.1638617 	0.004624106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72CC017-4B9B-B040-B657-E4ABAB18DC3A}"/>
              </a:ext>
            </a:extLst>
          </p:cNvPr>
          <p:cNvSpPr/>
          <p:nvPr/>
        </p:nvSpPr>
        <p:spPr>
          <a:xfrm>
            <a:off x="352817" y="5589442"/>
            <a:ext cx="107348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achrom_contrast_statistics</a:t>
            </a:r>
            <a:r>
              <a:rPr lang="en-US" b="1" dirty="0"/>
              <a:t> (green contrast)</a:t>
            </a:r>
          </a:p>
          <a:p>
            <a:r>
              <a:rPr lang="en-US" dirty="0"/>
              <a:t>                                	mean       		min       		max    		median          	se</a:t>
            </a:r>
          </a:p>
          <a:p>
            <a:r>
              <a:rPr lang="en-US" dirty="0"/>
              <a:t>bees        		 0.2688288 	 0.1062535 	 0.3736638 	 0.2706339 	 0.005670457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E807A07-DAA1-9F47-ACC4-A3EFF94A637A}"/>
              </a:ext>
            </a:extLst>
          </p:cNvPr>
          <p:cNvSpPr txBox="1"/>
          <p:nvPr/>
        </p:nvSpPr>
        <p:spPr>
          <a:xfrm>
            <a:off x="0" y="27654"/>
            <a:ext cx="886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Transect 2 – Purple zone (L2)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320A94A-A87E-C941-949C-3100D3907B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3616" y="190492"/>
            <a:ext cx="7813500" cy="367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10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199111A-87D5-BE4F-96BE-03EB4B51BD5C}"/>
              </a:ext>
            </a:extLst>
          </p:cNvPr>
          <p:cNvSpPr/>
          <p:nvPr/>
        </p:nvSpPr>
        <p:spPr>
          <a:xfrm>
            <a:off x="352817" y="3676812"/>
            <a:ext cx="116867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chrom_contrast_statistics</a:t>
            </a:r>
            <a:endParaRPr lang="en-US" b="1" dirty="0"/>
          </a:p>
          <a:p>
            <a:r>
              <a:rPr lang="en-US" dirty="0"/>
              <a:t>                                	mean       		min       		max    		median          	se</a:t>
            </a:r>
          </a:p>
          <a:p>
            <a:r>
              <a:rPr lang="en-US" dirty="0"/>
              <a:t>bees        		0.5895665 	0.3375292 	0.6584455 	0.6118102 	0.007274972</a:t>
            </a:r>
          </a:p>
          <a:p>
            <a:r>
              <a:rPr lang="en-US" dirty="0"/>
              <a:t>butterflies 	0.3553067 	0.2668112 	0.3844500 	0.3620017 	0.002403370</a:t>
            </a:r>
          </a:p>
          <a:p>
            <a:r>
              <a:rPr lang="en-US" dirty="0"/>
              <a:t>flies       		0.5311218 	0.3657965 	0.5838927 	0.5446262 	0.004821671</a:t>
            </a:r>
          </a:p>
          <a:p>
            <a:r>
              <a:rPr lang="en-US" dirty="0"/>
              <a:t>beetles     	0.2183017 	0.1782587 	0.2480847 	0.2186271 	0.001705122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72CC017-4B9B-B040-B657-E4ABAB18DC3A}"/>
              </a:ext>
            </a:extLst>
          </p:cNvPr>
          <p:cNvSpPr/>
          <p:nvPr/>
        </p:nvSpPr>
        <p:spPr>
          <a:xfrm>
            <a:off x="352817" y="5589442"/>
            <a:ext cx="107348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achrom_contrast_statistics</a:t>
            </a:r>
            <a:r>
              <a:rPr lang="en-US" b="1" dirty="0"/>
              <a:t> (green contrast)</a:t>
            </a:r>
          </a:p>
          <a:p>
            <a:r>
              <a:rPr lang="en-US" dirty="0"/>
              <a:t>                                	mean       		min       		max    		median          	se</a:t>
            </a:r>
          </a:p>
          <a:p>
            <a:r>
              <a:rPr lang="en-US" dirty="0"/>
              <a:t>bees        		 0.3177443 	 0.2715757 	 0.3453163 	 0.319534 	 0.001959219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E807A07-DAA1-9F47-ACC4-A3EFF94A637A}"/>
              </a:ext>
            </a:extLst>
          </p:cNvPr>
          <p:cNvSpPr txBox="1"/>
          <p:nvPr/>
        </p:nvSpPr>
        <p:spPr>
          <a:xfrm>
            <a:off x="0" y="27654"/>
            <a:ext cx="886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Transect 2 – Yellow zone (M2)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8A8EC1F-4752-6B47-9182-FB0680884C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3616" y="27654"/>
            <a:ext cx="8414953" cy="378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55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9BB2E70-1F47-914D-A952-3624D887E60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398" y="3198511"/>
            <a:ext cx="5754950" cy="3381033"/>
          </a:xfrm>
          <a:prstGeom prst="rect">
            <a:avLst/>
          </a:prstGeom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AD37C68-8420-E449-BF8D-880A2A15DE1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653" y="3198511"/>
            <a:ext cx="5754949" cy="3381033"/>
          </a:xfrm>
          <a:prstGeom prst="rect">
            <a:avLst/>
          </a:prstGeom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C7A6539-EB5E-D243-B9DC-1E4AE993BF4E}"/>
              </a:ext>
            </a:extLst>
          </p:cNvPr>
          <p:cNvSpPr txBox="1"/>
          <p:nvPr/>
        </p:nvSpPr>
        <p:spPr>
          <a:xfrm>
            <a:off x="271398" y="131239"/>
            <a:ext cx="886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Achromatic</a:t>
            </a:r>
            <a:r>
              <a:rPr lang="en-US" b="1" dirty="0"/>
              <a:t> contrast (=green contrast) – just for bees!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08E6575-C02A-4346-B8AA-9D42415CA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86714" y="-119958"/>
            <a:ext cx="1033888" cy="1033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010485F-9092-4E43-B7AA-FED1E5D777BB}"/>
              </a:ext>
            </a:extLst>
          </p:cNvPr>
          <p:cNvSpPr/>
          <p:nvPr/>
        </p:nvSpPr>
        <p:spPr>
          <a:xfrm>
            <a:off x="367428" y="653619"/>
            <a:ext cx="1019201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aov_achrom</a:t>
            </a:r>
            <a:r>
              <a:rPr lang="en-US" dirty="0"/>
              <a:t> &lt;- </a:t>
            </a:r>
            <a:r>
              <a:rPr lang="en-US" dirty="0" err="1"/>
              <a:t>aov</a:t>
            </a:r>
            <a:r>
              <a:rPr lang="en-US" dirty="0"/>
              <a:t>(</a:t>
            </a:r>
            <a:r>
              <a:rPr lang="en-US" dirty="0" err="1"/>
              <a:t>achrom_contrast_bees</a:t>
            </a:r>
            <a:r>
              <a:rPr lang="en-US" dirty="0"/>
              <a:t> ~ transect*zone, data = </a:t>
            </a:r>
            <a:r>
              <a:rPr lang="en-US" dirty="0" err="1"/>
              <a:t>achrom</a:t>
            </a:r>
            <a:r>
              <a:rPr lang="en-US" dirty="0"/>
              <a:t>)</a:t>
            </a:r>
          </a:p>
          <a:p>
            <a:r>
              <a:rPr lang="en-US" dirty="0"/>
              <a:t>summary(</a:t>
            </a:r>
            <a:r>
              <a:rPr lang="en-US" dirty="0" err="1"/>
              <a:t>aov_achrom</a:t>
            </a:r>
            <a:r>
              <a:rPr lang="en-US" dirty="0"/>
              <a:t>)</a:t>
            </a:r>
          </a:p>
          <a:p>
            <a:r>
              <a:rPr lang="en-US" dirty="0"/>
              <a:t>#                	Df 	Sum Sq 	Mean Sq 	F value 	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# transect        	1 	0.0015 	0.00147   	0.449 	0.5031    </a:t>
            </a:r>
          </a:p>
          <a:p>
            <a:r>
              <a:rPr lang="en-US" dirty="0"/>
              <a:t># zone            	2 	0.4529 	0.22646  	69.174 	&lt;2e-16 ***</a:t>
            </a:r>
          </a:p>
          <a:p>
            <a:r>
              <a:rPr lang="en-US" dirty="0"/>
              <a:t># </a:t>
            </a:r>
            <a:r>
              <a:rPr lang="en-US" dirty="0" err="1"/>
              <a:t>transect:zone</a:t>
            </a:r>
            <a:r>
              <a:rPr lang="en-US" dirty="0"/>
              <a:t>   	2 	0.0521 	0.02606   	7.961 	0.0004 ***</a:t>
            </a:r>
          </a:p>
          <a:p>
            <a:r>
              <a:rPr lang="en-US" dirty="0"/>
              <a:t># Residuals     	449 	1.4699 	0.00327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1B7668F-2C58-7442-B906-D34E1C528F22}"/>
              </a:ext>
            </a:extLst>
          </p:cNvPr>
          <p:cNvSpPr txBox="1"/>
          <p:nvPr/>
        </p:nvSpPr>
        <p:spPr>
          <a:xfrm>
            <a:off x="2743200" y="3098303"/>
            <a:ext cx="33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8DC3E15-382B-604E-BD21-CAE7229BBA69}"/>
              </a:ext>
            </a:extLst>
          </p:cNvPr>
          <p:cNvSpPr txBox="1"/>
          <p:nvPr/>
        </p:nvSpPr>
        <p:spPr>
          <a:xfrm>
            <a:off x="4130268" y="2951215"/>
            <a:ext cx="33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8BB7CF4-3FDC-7C4D-8F16-C1EDA92258E0}"/>
              </a:ext>
            </a:extLst>
          </p:cNvPr>
          <p:cNvSpPr txBox="1"/>
          <p:nvPr/>
        </p:nvSpPr>
        <p:spPr>
          <a:xfrm>
            <a:off x="1357651" y="2988793"/>
            <a:ext cx="33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b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726C0BF-A442-D147-BE50-C3738031E69F}"/>
              </a:ext>
            </a:extLst>
          </p:cNvPr>
          <p:cNvSpPr txBox="1"/>
          <p:nvPr/>
        </p:nvSpPr>
        <p:spPr>
          <a:xfrm>
            <a:off x="7110513" y="3026371"/>
            <a:ext cx="33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b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500B7DB-C08A-3444-A022-B86C8615D997}"/>
              </a:ext>
            </a:extLst>
          </p:cNvPr>
          <p:cNvSpPr txBox="1"/>
          <p:nvPr/>
        </p:nvSpPr>
        <p:spPr>
          <a:xfrm>
            <a:off x="9055653" y="3234014"/>
            <a:ext cx="50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ab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B17FEF3-D49F-6A40-BD2C-E2712E244DB4}"/>
              </a:ext>
            </a:extLst>
          </p:cNvPr>
          <p:cNvSpPr txBox="1"/>
          <p:nvPr/>
        </p:nvSpPr>
        <p:spPr>
          <a:xfrm>
            <a:off x="7633285" y="3173459"/>
            <a:ext cx="33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3E887C6-79E1-CE49-8630-5B22EC61D5C2}"/>
              </a:ext>
            </a:extLst>
          </p:cNvPr>
          <p:cNvSpPr txBox="1"/>
          <p:nvPr/>
        </p:nvSpPr>
        <p:spPr>
          <a:xfrm>
            <a:off x="9558781" y="3123368"/>
            <a:ext cx="50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ab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198C21C-679E-A44C-AC56-E5AEF8411F8F}"/>
              </a:ext>
            </a:extLst>
          </p:cNvPr>
          <p:cNvSpPr txBox="1"/>
          <p:nvPr/>
        </p:nvSpPr>
        <p:spPr>
          <a:xfrm>
            <a:off x="10061909" y="3288294"/>
            <a:ext cx="50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A705FE6-D84E-EF4E-917E-F325D0871B29}"/>
              </a:ext>
            </a:extLst>
          </p:cNvPr>
          <p:cNvSpPr txBox="1"/>
          <p:nvPr/>
        </p:nvSpPr>
        <p:spPr>
          <a:xfrm>
            <a:off x="8049916" y="2988800"/>
            <a:ext cx="50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220198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626EE92B-2A13-8B40-B733-D64A9C6FA63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652" y="3198510"/>
            <a:ext cx="5797591" cy="3406085"/>
          </a:xfrm>
          <a:prstGeom prst="rect">
            <a:avLst/>
          </a:prstGeom>
          <a:ln>
            <a:noFill/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378BEDF-9578-B048-8A71-31F1B94F039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397" y="3173458"/>
            <a:ext cx="5797591" cy="3406085"/>
          </a:xfrm>
          <a:prstGeom prst="rect">
            <a:avLst/>
          </a:prstGeom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C7A6539-EB5E-D243-B9DC-1E4AE993BF4E}"/>
              </a:ext>
            </a:extLst>
          </p:cNvPr>
          <p:cNvSpPr txBox="1"/>
          <p:nvPr/>
        </p:nvSpPr>
        <p:spPr>
          <a:xfrm>
            <a:off x="271398" y="131239"/>
            <a:ext cx="886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Chromatic contrast (= </a:t>
            </a:r>
            <a:r>
              <a:rPr lang="en-US" b="1" dirty="0" err="1"/>
              <a:t>distancia</a:t>
            </a:r>
            <a:r>
              <a:rPr lang="en-US" b="1" dirty="0"/>
              <a:t> al </a:t>
            </a:r>
            <a:r>
              <a:rPr lang="en-US" b="1" dirty="0" err="1"/>
              <a:t>centro</a:t>
            </a:r>
            <a:r>
              <a:rPr lang="en-US" b="1" dirty="0"/>
              <a:t>) – bees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08E6575-C02A-4346-B8AA-9D42415CA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86714" y="-119958"/>
            <a:ext cx="1033888" cy="103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010485F-9092-4E43-B7AA-FED1E5D777BB}"/>
              </a:ext>
            </a:extLst>
          </p:cNvPr>
          <p:cNvSpPr/>
          <p:nvPr/>
        </p:nvSpPr>
        <p:spPr>
          <a:xfrm>
            <a:off x="367428" y="653619"/>
            <a:ext cx="1019201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aov_chrom_bees</a:t>
            </a:r>
            <a:r>
              <a:rPr lang="en-US" dirty="0"/>
              <a:t> &lt;- </a:t>
            </a:r>
            <a:r>
              <a:rPr lang="en-US" dirty="0" err="1"/>
              <a:t>aov</a:t>
            </a:r>
            <a:r>
              <a:rPr lang="en-US" dirty="0"/>
              <a:t>(</a:t>
            </a:r>
            <a:r>
              <a:rPr lang="en-US" dirty="0" err="1"/>
              <a:t>chrom_contrast_bees</a:t>
            </a:r>
            <a:r>
              <a:rPr lang="en-US" dirty="0"/>
              <a:t> ~ transect*zone, data = </a:t>
            </a:r>
            <a:r>
              <a:rPr lang="en-US" dirty="0" err="1"/>
              <a:t>chrom</a:t>
            </a:r>
            <a:r>
              <a:rPr lang="en-US" dirty="0"/>
              <a:t>)</a:t>
            </a:r>
          </a:p>
          <a:p>
            <a:r>
              <a:rPr lang="en-US" dirty="0"/>
              <a:t>summary(</a:t>
            </a:r>
            <a:r>
              <a:rPr lang="en-US" dirty="0" err="1"/>
              <a:t>aov_chrom_bees</a:t>
            </a:r>
            <a:r>
              <a:rPr lang="en-US" dirty="0"/>
              <a:t>)</a:t>
            </a:r>
          </a:p>
          <a:p>
            <a:r>
              <a:rPr lang="en-US" dirty="0"/>
              <a:t>#                	Df 	Sum Sq 	Mean Sq 	F value 	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# transect        	1  	0.574  	0.574   	106.9 	&lt;2e-16 ***</a:t>
            </a:r>
          </a:p>
          <a:p>
            <a:r>
              <a:rPr lang="en-US" dirty="0"/>
              <a:t># zone            	2  	8.699   	4.349   	809.8	 &lt;2e-16 ***</a:t>
            </a:r>
          </a:p>
          <a:p>
            <a:r>
              <a:rPr lang="en-US" dirty="0"/>
              <a:t># </a:t>
            </a:r>
            <a:r>
              <a:rPr lang="en-US" dirty="0" err="1"/>
              <a:t>transect:zone</a:t>
            </a:r>
            <a:r>
              <a:rPr lang="en-US" dirty="0"/>
              <a:t>  	2  	1.146   	0.573   	106.7 	&lt;2e-16 ***</a:t>
            </a:r>
          </a:p>
          <a:p>
            <a:r>
              <a:rPr lang="en-US" dirty="0"/>
              <a:t># Residuals     	449  	2.411   	0.005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1B7668F-2C58-7442-B906-D34E1C528F22}"/>
              </a:ext>
            </a:extLst>
          </p:cNvPr>
          <p:cNvSpPr txBox="1"/>
          <p:nvPr/>
        </p:nvSpPr>
        <p:spPr>
          <a:xfrm>
            <a:off x="2730674" y="4507168"/>
            <a:ext cx="33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8DC3E15-382B-604E-BD21-CAE7229BBA69}"/>
              </a:ext>
            </a:extLst>
          </p:cNvPr>
          <p:cNvSpPr txBox="1"/>
          <p:nvPr/>
        </p:nvSpPr>
        <p:spPr>
          <a:xfrm>
            <a:off x="4130268" y="2951215"/>
            <a:ext cx="33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8BB7CF4-3FDC-7C4D-8F16-C1EDA92258E0}"/>
              </a:ext>
            </a:extLst>
          </p:cNvPr>
          <p:cNvSpPr txBox="1"/>
          <p:nvPr/>
        </p:nvSpPr>
        <p:spPr>
          <a:xfrm>
            <a:off x="1357651" y="2988793"/>
            <a:ext cx="33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b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726C0BF-A442-D147-BE50-C3738031E69F}"/>
              </a:ext>
            </a:extLst>
          </p:cNvPr>
          <p:cNvSpPr txBox="1"/>
          <p:nvPr/>
        </p:nvSpPr>
        <p:spPr>
          <a:xfrm>
            <a:off x="7110513" y="3251839"/>
            <a:ext cx="33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b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500B7DB-C08A-3444-A022-B86C8615D997}"/>
              </a:ext>
            </a:extLst>
          </p:cNvPr>
          <p:cNvSpPr txBox="1"/>
          <p:nvPr/>
        </p:nvSpPr>
        <p:spPr>
          <a:xfrm>
            <a:off x="9068179" y="3171384"/>
            <a:ext cx="50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B17FEF3-D49F-6A40-BD2C-E2712E244DB4}"/>
              </a:ext>
            </a:extLst>
          </p:cNvPr>
          <p:cNvSpPr txBox="1"/>
          <p:nvPr/>
        </p:nvSpPr>
        <p:spPr>
          <a:xfrm>
            <a:off x="7633285" y="4639001"/>
            <a:ext cx="33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3E887C6-79E1-CE49-8630-5B22EC61D5C2}"/>
              </a:ext>
            </a:extLst>
          </p:cNvPr>
          <p:cNvSpPr txBox="1"/>
          <p:nvPr/>
        </p:nvSpPr>
        <p:spPr>
          <a:xfrm>
            <a:off x="9571307" y="4714170"/>
            <a:ext cx="50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198C21C-679E-A44C-AC56-E5AEF8411F8F}"/>
              </a:ext>
            </a:extLst>
          </p:cNvPr>
          <p:cNvSpPr txBox="1"/>
          <p:nvPr/>
        </p:nvSpPr>
        <p:spPr>
          <a:xfrm>
            <a:off x="10061909" y="3075352"/>
            <a:ext cx="50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d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A705FE6-D84E-EF4E-917E-F325D0871B29}"/>
              </a:ext>
            </a:extLst>
          </p:cNvPr>
          <p:cNvSpPr txBox="1"/>
          <p:nvPr/>
        </p:nvSpPr>
        <p:spPr>
          <a:xfrm>
            <a:off x="8049916" y="3076482"/>
            <a:ext cx="50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72507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F466EE1C-D5BE-954A-A79F-EA20684010E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651" y="3198510"/>
            <a:ext cx="5841505" cy="3431884"/>
          </a:xfrm>
          <a:prstGeom prst="rect">
            <a:avLst/>
          </a:prstGeom>
          <a:ln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3DB6B5B-2ED5-9E4D-B7FB-FC72138D24F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996" y="3165678"/>
            <a:ext cx="5797590" cy="3406084"/>
          </a:xfrm>
          <a:prstGeom prst="rect">
            <a:avLst/>
          </a:prstGeom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C7A6539-EB5E-D243-B9DC-1E4AE993BF4E}"/>
              </a:ext>
            </a:extLst>
          </p:cNvPr>
          <p:cNvSpPr txBox="1"/>
          <p:nvPr/>
        </p:nvSpPr>
        <p:spPr>
          <a:xfrm>
            <a:off x="271398" y="131239"/>
            <a:ext cx="886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Chromatic contrast (= </a:t>
            </a:r>
            <a:r>
              <a:rPr lang="en-US" b="1" dirty="0" err="1"/>
              <a:t>distancia</a:t>
            </a:r>
            <a:r>
              <a:rPr lang="en-US" b="1" dirty="0"/>
              <a:t> al </a:t>
            </a:r>
            <a:r>
              <a:rPr lang="en-US" b="1" dirty="0" err="1"/>
              <a:t>centro</a:t>
            </a:r>
            <a:r>
              <a:rPr lang="en-US" b="1" dirty="0"/>
              <a:t>) – flies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010485F-9092-4E43-B7AA-FED1E5D777BB}"/>
              </a:ext>
            </a:extLst>
          </p:cNvPr>
          <p:cNvSpPr/>
          <p:nvPr/>
        </p:nvSpPr>
        <p:spPr>
          <a:xfrm>
            <a:off x="367428" y="653619"/>
            <a:ext cx="1019201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aov_chrom_flies</a:t>
            </a:r>
            <a:r>
              <a:rPr lang="en-US" dirty="0"/>
              <a:t> &lt;- </a:t>
            </a:r>
            <a:r>
              <a:rPr lang="en-US" dirty="0" err="1"/>
              <a:t>aov</a:t>
            </a:r>
            <a:r>
              <a:rPr lang="en-US" dirty="0"/>
              <a:t>(</a:t>
            </a:r>
            <a:r>
              <a:rPr lang="en-US" dirty="0" err="1"/>
              <a:t>chrom_contrast_flies</a:t>
            </a:r>
            <a:r>
              <a:rPr lang="en-US" dirty="0"/>
              <a:t> ~ transect*zone, data = </a:t>
            </a:r>
            <a:r>
              <a:rPr lang="en-US" dirty="0" err="1"/>
              <a:t>chrom</a:t>
            </a:r>
            <a:r>
              <a:rPr lang="en-US" dirty="0"/>
              <a:t>)</a:t>
            </a:r>
          </a:p>
          <a:p>
            <a:r>
              <a:rPr lang="en-US" dirty="0"/>
              <a:t>summary(</a:t>
            </a:r>
            <a:r>
              <a:rPr lang="en-US" dirty="0" err="1"/>
              <a:t>aov_chrom_flies</a:t>
            </a:r>
            <a:r>
              <a:rPr lang="en-US" dirty="0"/>
              <a:t>)</a:t>
            </a:r>
          </a:p>
          <a:p>
            <a:r>
              <a:rPr lang="en-US" dirty="0"/>
              <a:t>#                	Df 	Sum Sq 	Mean Sq 	F value 	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# transect        	1 	0.1828  	0.1828   	66.12 	4.18e-15 ***</a:t>
            </a:r>
          </a:p>
          <a:p>
            <a:r>
              <a:rPr lang="en-US" dirty="0"/>
              <a:t># zone            	2 	1.3183  	0.6591 	 238.40  	&lt; 2e-16 ***</a:t>
            </a:r>
          </a:p>
          <a:p>
            <a:r>
              <a:rPr lang="en-US" dirty="0"/>
              <a:t># </a:t>
            </a:r>
            <a:r>
              <a:rPr lang="en-US" dirty="0" err="1"/>
              <a:t>transect:zone</a:t>
            </a:r>
            <a:r>
              <a:rPr lang="en-US" dirty="0"/>
              <a:t>   	2 	0.1682  	0.0841   	30.43 	4.06e-13 ***</a:t>
            </a:r>
          </a:p>
          <a:p>
            <a:r>
              <a:rPr lang="en-US" dirty="0"/>
              <a:t># Residuals     	449 	1.2414  	0.0028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1B7668F-2C58-7442-B906-D34E1C528F22}"/>
              </a:ext>
            </a:extLst>
          </p:cNvPr>
          <p:cNvSpPr txBox="1"/>
          <p:nvPr/>
        </p:nvSpPr>
        <p:spPr>
          <a:xfrm>
            <a:off x="2743200" y="3918446"/>
            <a:ext cx="33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8DC3E15-382B-604E-BD21-CAE7229BBA69}"/>
              </a:ext>
            </a:extLst>
          </p:cNvPr>
          <p:cNvSpPr txBox="1"/>
          <p:nvPr/>
        </p:nvSpPr>
        <p:spPr>
          <a:xfrm>
            <a:off x="4130268" y="2951215"/>
            <a:ext cx="33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b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8BB7CF4-3FDC-7C4D-8F16-C1EDA92258E0}"/>
              </a:ext>
            </a:extLst>
          </p:cNvPr>
          <p:cNvSpPr txBox="1"/>
          <p:nvPr/>
        </p:nvSpPr>
        <p:spPr>
          <a:xfrm>
            <a:off x="1357651" y="2988793"/>
            <a:ext cx="33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726C0BF-A442-D147-BE50-C3738031E69F}"/>
              </a:ext>
            </a:extLst>
          </p:cNvPr>
          <p:cNvSpPr txBox="1"/>
          <p:nvPr/>
        </p:nvSpPr>
        <p:spPr>
          <a:xfrm>
            <a:off x="7148091" y="3289417"/>
            <a:ext cx="33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500B7DB-C08A-3444-A022-B86C8615D997}"/>
              </a:ext>
            </a:extLst>
          </p:cNvPr>
          <p:cNvSpPr txBox="1"/>
          <p:nvPr/>
        </p:nvSpPr>
        <p:spPr>
          <a:xfrm>
            <a:off x="9105757" y="3096228"/>
            <a:ext cx="50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b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B17FEF3-D49F-6A40-BD2C-E2712E244DB4}"/>
              </a:ext>
            </a:extLst>
          </p:cNvPr>
          <p:cNvSpPr txBox="1"/>
          <p:nvPr/>
        </p:nvSpPr>
        <p:spPr>
          <a:xfrm>
            <a:off x="7645811" y="4112909"/>
            <a:ext cx="33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3E887C6-79E1-CE49-8630-5B22EC61D5C2}"/>
              </a:ext>
            </a:extLst>
          </p:cNvPr>
          <p:cNvSpPr txBox="1"/>
          <p:nvPr/>
        </p:nvSpPr>
        <p:spPr>
          <a:xfrm>
            <a:off x="9608885" y="4125448"/>
            <a:ext cx="50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198C21C-679E-A44C-AC56-E5AEF8411F8F}"/>
              </a:ext>
            </a:extLst>
          </p:cNvPr>
          <p:cNvSpPr txBox="1"/>
          <p:nvPr/>
        </p:nvSpPr>
        <p:spPr>
          <a:xfrm>
            <a:off x="10124539" y="3037774"/>
            <a:ext cx="50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d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A705FE6-D84E-EF4E-917E-F325D0871B29}"/>
              </a:ext>
            </a:extLst>
          </p:cNvPr>
          <p:cNvSpPr txBox="1"/>
          <p:nvPr/>
        </p:nvSpPr>
        <p:spPr>
          <a:xfrm>
            <a:off x="8087494" y="3076482"/>
            <a:ext cx="50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5DFDE09-2506-A240-BCD8-D02543C66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80990" y="227606"/>
            <a:ext cx="852025" cy="8520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113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3D115788-464E-CD42-8E8B-179CC1A9C4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652" y="3179758"/>
            <a:ext cx="5822412" cy="3420667"/>
          </a:xfrm>
          <a:prstGeom prst="rect">
            <a:avLst/>
          </a:prstGeom>
          <a:ln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B7FB142-DDF2-494E-AB1C-A7299D35B5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588" y="3171383"/>
            <a:ext cx="5822412" cy="3420667"/>
          </a:xfrm>
          <a:prstGeom prst="rect">
            <a:avLst/>
          </a:prstGeom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C7A6539-EB5E-D243-B9DC-1E4AE993BF4E}"/>
              </a:ext>
            </a:extLst>
          </p:cNvPr>
          <p:cNvSpPr txBox="1"/>
          <p:nvPr/>
        </p:nvSpPr>
        <p:spPr>
          <a:xfrm>
            <a:off x="271398" y="131239"/>
            <a:ext cx="886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Chromatic contrast (= </a:t>
            </a:r>
            <a:r>
              <a:rPr lang="en-US" b="1" dirty="0" err="1"/>
              <a:t>distancia</a:t>
            </a:r>
            <a:r>
              <a:rPr lang="en-US" b="1" dirty="0"/>
              <a:t> al </a:t>
            </a:r>
            <a:r>
              <a:rPr lang="en-US" b="1" dirty="0" err="1"/>
              <a:t>centro</a:t>
            </a:r>
            <a:r>
              <a:rPr lang="en-US" b="1" dirty="0"/>
              <a:t>) – butterflies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010485F-9092-4E43-B7AA-FED1E5D777BB}"/>
              </a:ext>
            </a:extLst>
          </p:cNvPr>
          <p:cNvSpPr/>
          <p:nvPr/>
        </p:nvSpPr>
        <p:spPr>
          <a:xfrm>
            <a:off x="367428" y="653619"/>
            <a:ext cx="1019201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aov_chrom_butterflies</a:t>
            </a:r>
            <a:r>
              <a:rPr lang="en-US" dirty="0"/>
              <a:t> &lt;- </a:t>
            </a:r>
            <a:r>
              <a:rPr lang="en-US" dirty="0" err="1"/>
              <a:t>aov</a:t>
            </a:r>
            <a:r>
              <a:rPr lang="en-US" dirty="0"/>
              <a:t>(</a:t>
            </a:r>
            <a:r>
              <a:rPr lang="en-US" dirty="0" err="1"/>
              <a:t>chrom_contrast_butterflies</a:t>
            </a:r>
            <a:r>
              <a:rPr lang="en-US" dirty="0"/>
              <a:t> ~ transect*zone, data = </a:t>
            </a:r>
            <a:r>
              <a:rPr lang="en-US" dirty="0" err="1"/>
              <a:t>chrom</a:t>
            </a:r>
            <a:r>
              <a:rPr lang="en-US" dirty="0"/>
              <a:t>)</a:t>
            </a:r>
          </a:p>
          <a:p>
            <a:r>
              <a:rPr lang="en-US" dirty="0"/>
              <a:t>summary(</a:t>
            </a:r>
            <a:r>
              <a:rPr lang="en-US" dirty="0" err="1"/>
              <a:t>aov_chrom_butterflies</a:t>
            </a:r>
            <a:r>
              <a:rPr lang="en-US" dirty="0"/>
              <a:t>)</a:t>
            </a:r>
          </a:p>
          <a:p>
            <a:r>
              <a:rPr lang="en-US" dirty="0"/>
              <a:t>#                	Df 	Sum Sq 	Mean Sq 	F value 	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# transect        	1 	0.2240  	0.2240   	220.8 	&lt;2e-16 ***</a:t>
            </a:r>
          </a:p>
          <a:p>
            <a:r>
              <a:rPr lang="en-US" dirty="0"/>
              <a:t># zone            	2 	2.3162  	1.1581  	1141.2 	&lt;2e-16 ***</a:t>
            </a:r>
          </a:p>
          <a:p>
            <a:r>
              <a:rPr lang="en-US" dirty="0"/>
              <a:t># </a:t>
            </a:r>
            <a:r>
              <a:rPr lang="en-US" dirty="0" err="1"/>
              <a:t>transect:zone</a:t>
            </a:r>
            <a:r>
              <a:rPr lang="en-US" dirty="0"/>
              <a:t>   	2 	0.4027  	0.2013   	198.4 	&lt;2e-16 ***</a:t>
            </a:r>
          </a:p>
          <a:p>
            <a:r>
              <a:rPr lang="en-US" dirty="0"/>
              <a:t># Residuals     	449 	0.4557  	0.0010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1B7668F-2C58-7442-B906-D34E1C528F22}"/>
              </a:ext>
            </a:extLst>
          </p:cNvPr>
          <p:cNvSpPr txBox="1"/>
          <p:nvPr/>
        </p:nvSpPr>
        <p:spPr>
          <a:xfrm>
            <a:off x="2730674" y="4507168"/>
            <a:ext cx="33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8DC3E15-382B-604E-BD21-CAE7229BBA69}"/>
              </a:ext>
            </a:extLst>
          </p:cNvPr>
          <p:cNvSpPr txBox="1"/>
          <p:nvPr/>
        </p:nvSpPr>
        <p:spPr>
          <a:xfrm>
            <a:off x="4192898" y="2951215"/>
            <a:ext cx="33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8BB7CF4-3FDC-7C4D-8F16-C1EDA92258E0}"/>
              </a:ext>
            </a:extLst>
          </p:cNvPr>
          <p:cNvSpPr txBox="1"/>
          <p:nvPr/>
        </p:nvSpPr>
        <p:spPr>
          <a:xfrm>
            <a:off x="1357651" y="2988793"/>
            <a:ext cx="33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b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726C0BF-A442-D147-BE50-C3738031E69F}"/>
              </a:ext>
            </a:extLst>
          </p:cNvPr>
          <p:cNvSpPr txBox="1"/>
          <p:nvPr/>
        </p:nvSpPr>
        <p:spPr>
          <a:xfrm>
            <a:off x="7135565" y="3276891"/>
            <a:ext cx="33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b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500B7DB-C08A-3444-A022-B86C8615D997}"/>
              </a:ext>
            </a:extLst>
          </p:cNvPr>
          <p:cNvSpPr txBox="1"/>
          <p:nvPr/>
        </p:nvSpPr>
        <p:spPr>
          <a:xfrm>
            <a:off x="9093231" y="3058650"/>
            <a:ext cx="50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cd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B17FEF3-D49F-6A40-BD2C-E2712E244DB4}"/>
              </a:ext>
            </a:extLst>
          </p:cNvPr>
          <p:cNvSpPr txBox="1"/>
          <p:nvPr/>
        </p:nvSpPr>
        <p:spPr>
          <a:xfrm>
            <a:off x="7658337" y="4689105"/>
            <a:ext cx="33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3E887C6-79E1-CE49-8630-5B22EC61D5C2}"/>
              </a:ext>
            </a:extLst>
          </p:cNvPr>
          <p:cNvSpPr txBox="1"/>
          <p:nvPr/>
        </p:nvSpPr>
        <p:spPr>
          <a:xfrm>
            <a:off x="9608885" y="4751748"/>
            <a:ext cx="50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198C21C-679E-A44C-AC56-E5AEF8411F8F}"/>
              </a:ext>
            </a:extLst>
          </p:cNvPr>
          <p:cNvSpPr txBox="1"/>
          <p:nvPr/>
        </p:nvSpPr>
        <p:spPr>
          <a:xfrm>
            <a:off x="10112013" y="3050300"/>
            <a:ext cx="50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d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A705FE6-D84E-EF4E-917E-F325D0871B29}"/>
              </a:ext>
            </a:extLst>
          </p:cNvPr>
          <p:cNvSpPr txBox="1"/>
          <p:nvPr/>
        </p:nvSpPr>
        <p:spPr>
          <a:xfrm>
            <a:off x="8049916" y="3076482"/>
            <a:ext cx="50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</a:t>
            </a:r>
          </a:p>
        </p:txBody>
      </p:sp>
      <p:pic>
        <p:nvPicPr>
          <p:cNvPr id="20" name="Imagen 19" descr="Un insecto con alas&#10;&#10;Descripción generada automáticamente con confianza media">
            <a:extLst>
              <a:ext uri="{FF2B5EF4-FFF2-40B4-BE49-F238E27FC236}">
                <a16:creationId xmlns:a16="http://schemas.microsoft.com/office/drawing/2014/main" id="{716FA92E-ECBE-6E49-8E1E-678479482FE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5589" y="0"/>
            <a:ext cx="1048983" cy="104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53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F1526ECA-1C4A-B249-A496-8C9904E317E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652" y="3168681"/>
            <a:ext cx="5822412" cy="3420667"/>
          </a:xfrm>
          <a:prstGeom prst="rect">
            <a:avLst/>
          </a:prstGeom>
          <a:ln>
            <a:noFill/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CD9F200-27B5-6546-AD82-BEE12D82008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398" y="3171382"/>
            <a:ext cx="5822412" cy="3420667"/>
          </a:xfrm>
          <a:prstGeom prst="rect">
            <a:avLst/>
          </a:prstGeom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C7A6539-EB5E-D243-B9DC-1E4AE993BF4E}"/>
              </a:ext>
            </a:extLst>
          </p:cNvPr>
          <p:cNvSpPr txBox="1"/>
          <p:nvPr/>
        </p:nvSpPr>
        <p:spPr>
          <a:xfrm>
            <a:off x="271398" y="131239"/>
            <a:ext cx="886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Chromatic contrast (= </a:t>
            </a:r>
            <a:r>
              <a:rPr lang="en-US" b="1" dirty="0" err="1"/>
              <a:t>distancia</a:t>
            </a:r>
            <a:r>
              <a:rPr lang="en-US" b="1" dirty="0"/>
              <a:t> al </a:t>
            </a:r>
            <a:r>
              <a:rPr lang="en-US" b="1" dirty="0" err="1"/>
              <a:t>centro</a:t>
            </a:r>
            <a:r>
              <a:rPr lang="en-US" b="1" dirty="0"/>
              <a:t>) – beetles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010485F-9092-4E43-B7AA-FED1E5D777BB}"/>
              </a:ext>
            </a:extLst>
          </p:cNvPr>
          <p:cNvSpPr/>
          <p:nvPr/>
        </p:nvSpPr>
        <p:spPr>
          <a:xfrm>
            <a:off x="367428" y="653619"/>
            <a:ext cx="1019201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aov_chrom_beetles</a:t>
            </a:r>
            <a:r>
              <a:rPr lang="en-US" dirty="0"/>
              <a:t> &lt;- </a:t>
            </a:r>
            <a:r>
              <a:rPr lang="en-US" dirty="0" err="1"/>
              <a:t>aov</a:t>
            </a:r>
            <a:r>
              <a:rPr lang="en-US" dirty="0"/>
              <a:t>(</a:t>
            </a:r>
            <a:r>
              <a:rPr lang="en-US" dirty="0" err="1"/>
              <a:t>chrom_contrast_beetles</a:t>
            </a:r>
            <a:r>
              <a:rPr lang="en-US" dirty="0"/>
              <a:t> ~ transect*zone, data = </a:t>
            </a:r>
            <a:r>
              <a:rPr lang="en-US" dirty="0" err="1"/>
              <a:t>chrom</a:t>
            </a:r>
            <a:r>
              <a:rPr lang="en-US" dirty="0"/>
              <a:t>)</a:t>
            </a:r>
          </a:p>
          <a:p>
            <a:r>
              <a:rPr lang="en-US" dirty="0"/>
              <a:t>summary(</a:t>
            </a:r>
            <a:r>
              <a:rPr lang="en-US" dirty="0" err="1"/>
              <a:t>aov_chrom</a:t>
            </a:r>
            <a:r>
              <a:rPr lang="en-US" dirty="0"/>
              <a:t>_ beetles)</a:t>
            </a:r>
          </a:p>
          <a:p>
            <a:r>
              <a:rPr lang="en-US" dirty="0"/>
              <a:t>#                	Df 	Sum Sq 	Mean Sq 	F value 	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# transect        	1 	0.0857 	0.08566   33.16 	1.58e-08 ***</a:t>
            </a:r>
          </a:p>
          <a:p>
            <a:r>
              <a:rPr lang="en-US" dirty="0"/>
              <a:t># zone            	2 	0.3126 	0.15632   60.52  	&lt; 2e-16 ***</a:t>
            </a:r>
          </a:p>
          <a:p>
            <a:r>
              <a:rPr lang="en-US" dirty="0"/>
              <a:t># </a:t>
            </a:r>
            <a:r>
              <a:rPr lang="en-US" dirty="0" err="1"/>
              <a:t>transect:zone</a:t>
            </a:r>
            <a:r>
              <a:rPr lang="en-US" dirty="0"/>
              <a:t>   	2 	0.1076 	0.05382   20.84 	2.22e-09 ***</a:t>
            </a:r>
          </a:p>
          <a:p>
            <a:r>
              <a:rPr lang="en-US" dirty="0"/>
              <a:t># Residuals     	449 	1.1598 	0.00258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1B7668F-2C58-7442-B906-D34E1C528F22}"/>
              </a:ext>
            </a:extLst>
          </p:cNvPr>
          <p:cNvSpPr txBox="1"/>
          <p:nvPr/>
        </p:nvSpPr>
        <p:spPr>
          <a:xfrm>
            <a:off x="2778174" y="4198410"/>
            <a:ext cx="33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8DC3E15-382B-604E-BD21-CAE7229BBA69}"/>
              </a:ext>
            </a:extLst>
          </p:cNvPr>
          <p:cNvSpPr txBox="1"/>
          <p:nvPr/>
        </p:nvSpPr>
        <p:spPr>
          <a:xfrm>
            <a:off x="4192898" y="3687484"/>
            <a:ext cx="33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b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8BB7CF4-3FDC-7C4D-8F16-C1EDA92258E0}"/>
              </a:ext>
            </a:extLst>
          </p:cNvPr>
          <p:cNvSpPr txBox="1"/>
          <p:nvPr/>
        </p:nvSpPr>
        <p:spPr>
          <a:xfrm>
            <a:off x="1381401" y="2965043"/>
            <a:ext cx="338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b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726C0BF-A442-D147-BE50-C3738031E69F}"/>
              </a:ext>
            </a:extLst>
          </p:cNvPr>
          <p:cNvSpPr txBox="1"/>
          <p:nvPr/>
        </p:nvSpPr>
        <p:spPr>
          <a:xfrm>
            <a:off x="7052438" y="3711732"/>
            <a:ext cx="50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/>
              <a:t>bc</a:t>
            </a:r>
            <a:endParaRPr lang="es-ES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500B7DB-C08A-3444-A022-B86C8615D997}"/>
              </a:ext>
            </a:extLst>
          </p:cNvPr>
          <p:cNvSpPr txBox="1"/>
          <p:nvPr/>
        </p:nvSpPr>
        <p:spPr>
          <a:xfrm>
            <a:off x="9093231" y="2987400"/>
            <a:ext cx="50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B17FEF3-D49F-6A40-BD2C-E2712E244DB4}"/>
              </a:ext>
            </a:extLst>
          </p:cNvPr>
          <p:cNvSpPr txBox="1"/>
          <p:nvPr/>
        </p:nvSpPr>
        <p:spPr>
          <a:xfrm>
            <a:off x="7559774" y="4332848"/>
            <a:ext cx="50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ab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3E887C6-79E1-CE49-8630-5B22EC61D5C2}"/>
              </a:ext>
            </a:extLst>
          </p:cNvPr>
          <p:cNvSpPr txBox="1"/>
          <p:nvPr/>
        </p:nvSpPr>
        <p:spPr>
          <a:xfrm>
            <a:off x="9608885" y="4276737"/>
            <a:ext cx="50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198C21C-679E-A44C-AC56-E5AEF8411F8F}"/>
              </a:ext>
            </a:extLst>
          </p:cNvPr>
          <p:cNvSpPr txBox="1"/>
          <p:nvPr/>
        </p:nvSpPr>
        <p:spPr>
          <a:xfrm>
            <a:off x="10112013" y="4617845"/>
            <a:ext cx="50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d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A705FE6-D84E-EF4E-917E-F325D0871B29}"/>
              </a:ext>
            </a:extLst>
          </p:cNvPr>
          <p:cNvSpPr txBox="1"/>
          <p:nvPr/>
        </p:nvSpPr>
        <p:spPr>
          <a:xfrm>
            <a:off x="8049916" y="3693997"/>
            <a:ext cx="50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cd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5DD64A9D-670C-9E46-A09C-19A36405C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11810" y="244503"/>
            <a:ext cx="1008792" cy="100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02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8255403-7255-FF4E-948B-CE4B410AFAED}"/>
              </a:ext>
            </a:extLst>
          </p:cNvPr>
          <p:cNvSpPr txBox="1"/>
          <p:nvPr/>
        </p:nvSpPr>
        <p:spPr>
          <a:xfrm>
            <a:off x="271398" y="131239"/>
            <a:ext cx="886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Absorbances </a:t>
            </a:r>
            <a:r>
              <a:rPr lang="en-US" b="1" dirty="0">
                <a:sym typeface="Wingdings" pitchFamily="2" charset="2"/>
              </a:rPr>
              <a:t> anthocyanins (samples in methanol)</a:t>
            </a:r>
            <a:endParaRPr lang="en-US" b="1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95FDC22-A0F0-B940-B7FA-4F379554927A}"/>
              </a:ext>
            </a:extLst>
          </p:cNvPr>
          <p:cNvSpPr/>
          <p:nvPr/>
        </p:nvSpPr>
        <p:spPr>
          <a:xfrm>
            <a:off x="447304" y="647918"/>
            <a:ext cx="1120239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/>
              <a:t>aov_abs</a:t>
            </a:r>
            <a:r>
              <a:rPr lang="es-ES" dirty="0"/>
              <a:t> &lt;- </a:t>
            </a:r>
            <a:r>
              <a:rPr lang="es-ES" dirty="0" err="1"/>
              <a:t>aov</a:t>
            </a:r>
            <a:r>
              <a:rPr lang="es-ES" dirty="0"/>
              <a:t>(</a:t>
            </a:r>
            <a:r>
              <a:rPr lang="es-ES" dirty="0" err="1"/>
              <a:t>Abs_corrected_area</a:t>
            </a:r>
            <a:r>
              <a:rPr lang="es-ES" dirty="0"/>
              <a:t> ~ </a:t>
            </a:r>
            <a:r>
              <a:rPr lang="es-ES" dirty="0" err="1"/>
              <a:t>Transecto</a:t>
            </a:r>
            <a:r>
              <a:rPr lang="es-ES" dirty="0"/>
              <a:t>*Zona, data = </a:t>
            </a:r>
            <a:r>
              <a:rPr lang="es-ES" dirty="0" err="1"/>
              <a:t>absorbances</a:t>
            </a:r>
            <a:r>
              <a:rPr lang="es-ES" dirty="0"/>
              <a:t>)</a:t>
            </a:r>
          </a:p>
          <a:p>
            <a:r>
              <a:rPr lang="es-ES" dirty="0" err="1"/>
              <a:t>summary</a:t>
            </a:r>
            <a:r>
              <a:rPr lang="es-ES" dirty="0"/>
              <a:t>(</a:t>
            </a:r>
            <a:r>
              <a:rPr lang="es-ES" dirty="0" err="1"/>
              <a:t>aov_abs</a:t>
            </a:r>
            <a:r>
              <a:rPr lang="es-ES" dirty="0"/>
              <a:t>)</a:t>
            </a:r>
          </a:p>
          <a:p>
            <a:r>
              <a:rPr lang="es-ES" dirty="0"/>
              <a:t>#              		</a:t>
            </a:r>
            <a:r>
              <a:rPr lang="es-ES" dirty="0" err="1"/>
              <a:t>Df</a:t>
            </a:r>
            <a:r>
              <a:rPr lang="es-ES" dirty="0"/>
              <a:t>  	Sum </a:t>
            </a:r>
            <a:r>
              <a:rPr lang="es-ES" dirty="0" err="1"/>
              <a:t>Sq</a:t>
            </a:r>
            <a:r>
              <a:rPr lang="es-ES" dirty="0"/>
              <a:t> 	Mean </a:t>
            </a:r>
            <a:r>
              <a:rPr lang="es-ES" dirty="0" err="1"/>
              <a:t>Sq</a:t>
            </a:r>
            <a:r>
              <a:rPr lang="es-ES" dirty="0"/>
              <a:t> 	   F </a:t>
            </a:r>
            <a:r>
              <a:rPr lang="es-ES" dirty="0" err="1"/>
              <a:t>value</a:t>
            </a:r>
            <a:r>
              <a:rPr lang="es-ES" dirty="0"/>
              <a:t>       Pr(&gt;F)    </a:t>
            </a:r>
          </a:p>
          <a:p>
            <a:r>
              <a:rPr lang="es-ES" dirty="0"/>
              <a:t># </a:t>
            </a:r>
            <a:r>
              <a:rPr lang="es-ES" dirty="0" err="1"/>
              <a:t>Transecto</a:t>
            </a:r>
            <a:r>
              <a:rPr lang="es-ES" dirty="0"/>
              <a:t>        	1 	0.02017 	0.02017   	   43.28         1.45e-10 ***</a:t>
            </a:r>
          </a:p>
          <a:p>
            <a:r>
              <a:rPr lang="es-ES" dirty="0"/>
              <a:t># Zona             	2 	0.13689 	0.06845  	   146.91       &lt; 2e-16 ***</a:t>
            </a:r>
          </a:p>
          <a:p>
            <a:r>
              <a:rPr lang="es-ES" dirty="0"/>
              <a:t># </a:t>
            </a:r>
            <a:r>
              <a:rPr lang="es-ES" dirty="0" err="1"/>
              <a:t>Transecto:Zona</a:t>
            </a:r>
            <a:r>
              <a:rPr lang="es-ES" dirty="0"/>
              <a:t>   	2 	0.01467 	0.00734   	   15.74         2.58e-07 ***</a:t>
            </a:r>
          </a:p>
          <a:p>
            <a:r>
              <a:rPr lang="es-ES" dirty="0"/>
              <a:t># </a:t>
            </a:r>
            <a:r>
              <a:rPr lang="es-ES" dirty="0" err="1"/>
              <a:t>Residuals</a:t>
            </a:r>
            <a:r>
              <a:rPr lang="es-ES" dirty="0"/>
              <a:t>      	410 	0.19102 	0.00047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D8C3C7C-B117-854E-944A-8581EBC106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558" y="3512125"/>
            <a:ext cx="4855210" cy="285243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B173F5E-1CBB-5B4F-8B68-CB3413F30108}"/>
              </a:ext>
            </a:extLst>
          </p:cNvPr>
          <p:cNvSpPr txBox="1"/>
          <p:nvPr/>
        </p:nvSpPr>
        <p:spPr>
          <a:xfrm>
            <a:off x="1579418" y="4239489"/>
            <a:ext cx="23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8F35C43-D7A1-6642-931F-4BD2788EA661}"/>
              </a:ext>
            </a:extLst>
          </p:cNvPr>
          <p:cNvSpPr txBox="1"/>
          <p:nvPr/>
        </p:nvSpPr>
        <p:spPr>
          <a:xfrm>
            <a:off x="2803656" y="3279959"/>
            <a:ext cx="23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C40302C-24B6-2441-A002-9CAC747D8048}"/>
              </a:ext>
            </a:extLst>
          </p:cNvPr>
          <p:cNvSpPr txBox="1"/>
          <p:nvPr/>
        </p:nvSpPr>
        <p:spPr>
          <a:xfrm>
            <a:off x="4024835" y="5189906"/>
            <a:ext cx="23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ADA4128-1284-B845-8EC2-DC6D7CDFC58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3713" y="3566166"/>
            <a:ext cx="5379737" cy="316059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7F14B38-0F1A-2940-9C2D-7274B105236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4732" y="770985"/>
            <a:ext cx="4064000" cy="23876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FF49831-295D-F94C-A770-1EA90D42713A}"/>
              </a:ext>
            </a:extLst>
          </p:cNvPr>
          <p:cNvSpPr txBox="1"/>
          <p:nvPr/>
        </p:nvSpPr>
        <p:spPr>
          <a:xfrm>
            <a:off x="7182593" y="4485886"/>
            <a:ext cx="23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0657E14-D57B-A247-B6DB-A2D97DB76F13}"/>
              </a:ext>
            </a:extLst>
          </p:cNvPr>
          <p:cNvSpPr txBox="1"/>
          <p:nvPr/>
        </p:nvSpPr>
        <p:spPr>
          <a:xfrm>
            <a:off x="7875978" y="5106781"/>
            <a:ext cx="23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FEACBB6-BD7D-5048-9F97-97E38FC6BE1C}"/>
              </a:ext>
            </a:extLst>
          </p:cNvPr>
          <p:cNvSpPr txBox="1"/>
          <p:nvPr/>
        </p:nvSpPr>
        <p:spPr>
          <a:xfrm>
            <a:off x="8574643" y="3330084"/>
            <a:ext cx="23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E6E9619-BF03-BB49-B8D7-4467E740BD85}"/>
              </a:ext>
            </a:extLst>
          </p:cNvPr>
          <p:cNvSpPr txBox="1"/>
          <p:nvPr/>
        </p:nvSpPr>
        <p:spPr>
          <a:xfrm>
            <a:off x="9226796" y="4824191"/>
            <a:ext cx="23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EAF2DF6-3FE9-674F-8E74-623CB38B94A4}"/>
              </a:ext>
            </a:extLst>
          </p:cNvPr>
          <p:cNvSpPr txBox="1"/>
          <p:nvPr/>
        </p:nvSpPr>
        <p:spPr>
          <a:xfrm>
            <a:off x="9907978" y="5476113"/>
            <a:ext cx="23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71BE11C-27A6-434F-96C3-5DBD96C754B6}"/>
              </a:ext>
            </a:extLst>
          </p:cNvPr>
          <p:cNvSpPr txBox="1"/>
          <p:nvPr/>
        </p:nvSpPr>
        <p:spPr>
          <a:xfrm>
            <a:off x="10616539" y="5660779"/>
            <a:ext cx="23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FE76A74-9860-C14F-8F59-18B1C2B1D5BD}"/>
              </a:ext>
            </a:extLst>
          </p:cNvPr>
          <p:cNvSpPr txBox="1"/>
          <p:nvPr/>
        </p:nvSpPr>
        <p:spPr>
          <a:xfrm rot="18565474">
            <a:off x="9382238" y="2998566"/>
            <a:ext cx="512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/>
              <a:t>=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6A3F492-BE48-0148-948E-11C1143BA53D}"/>
              </a:ext>
            </a:extLst>
          </p:cNvPr>
          <p:cNvSpPr txBox="1"/>
          <p:nvPr/>
        </p:nvSpPr>
        <p:spPr>
          <a:xfrm>
            <a:off x="10616539" y="917667"/>
            <a:ext cx="1472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accent6"/>
                </a:solidFill>
              </a:rPr>
              <a:t>Green = </a:t>
            </a:r>
            <a:r>
              <a:rPr lang="es-ES" sz="1200" dirty="0" err="1">
                <a:solidFill>
                  <a:schemeClr val="accent6"/>
                </a:solidFill>
              </a:rPr>
              <a:t>transecto</a:t>
            </a:r>
            <a:r>
              <a:rPr lang="es-ES" sz="1200" dirty="0">
                <a:solidFill>
                  <a:schemeClr val="accent6"/>
                </a:solidFill>
              </a:rPr>
              <a:t> 1</a:t>
            </a:r>
          </a:p>
          <a:p>
            <a:r>
              <a:rPr lang="es-ES" sz="1200" dirty="0">
                <a:solidFill>
                  <a:srgbClr val="FF85FF"/>
                </a:solidFill>
              </a:rPr>
              <a:t>Pink = </a:t>
            </a:r>
            <a:r>
              <a:rPr lang="es-ES" sz="1200" dirty="0" err="1">
                <a:solidFill>
                  <a:srgbClr val="FF85FF"/>
                </a:solidFill>
              </a:rPr>
              <a:t>transecto</a:t>
            </a:r>
            <a:r>
              <a:rPr lang="es-ES" sz="1200" dirty="0">
                <a:solidFill>
                  <a:srgbClr val="FF85FF"/>
                </a:solidFill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016660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FFEFF2E3-2E4E-E44F-8112-A67AC8F13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732" y="776512"/>
            <a:ext cx="4064000" cy="2387600"/>
          </a:xfrm>
          <a:prstGeom prst="rect">
            <a:avLst/>
          </a:prstGeom>
          <a:ln>
            <a:noFill/>
          </a:ln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820C1B3-1944-EB40-839E-065261953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713" y="3560840"/>
            <a:ext cx="5379734" cy="3160594"/>
          </a:xfrm>
          <a:prstGeom prst="rect">
            <a:avLst/>
          </a:prstGeom>
          <a:ln>
            <a:noFill/>
          </a:ln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894B820-2729-3949-84B3-DCA14A3D2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57" y="3512124"/>
            <a:ext cx="4855209" cy="2852435"/>
          </a:xfrm>
          <a:prstGeom prst="rect">
            <a:avLst/>
          </a:prstGeom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8255403-7255-FF4E-948B-CE4B410AFAED}"/>
              </a:ext>
            </a:extLst>
          </p:cNvPr>
          <p:cNvSpPr txBox="1"/>
          <p:nvPr/>
        </p:nvSpPr>
        <p:spPr>
          <a:xfrm>
            <a:off x="271398" y="131239"/>
            <a:ext cx="886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Absorbances </a:t>
            </a:r>
            <a:r>
              <a:rPr lang="en-US" b="1" dirty="0">
                <a:sym typeface="Wingdings" pitchFamily="2" charset="2"/>
              </a:rPr>
              <a:t> carotenoids (samples in acetone)</a:t>
            </a:r>
            <a:endParaRPr lang="en-US" b="1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95FDC22-A0F0-B940-B7FA-4F379554927A}"/>
              </a:ext>
            </a:extLst>
          </p:cNvPr>
          <p:cNvSpPr/>
          <p:nvPr/>
        </p:nvSpPr>
        <p:spPr>
          <a:xfrm>
            <a:off x="447304" y="647918"/>
            <a:ext cx="1120239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/>
              <a:t>aov_car</a:t>
            </a:r>
            <a:r>
              <a:rPr lang="es-ES" dirty="0"/>
              <a:t> &lt;- </a:t>
            </a:r>
            <a:r>
              <a:rPr lang="es-ES" dirty="0" err="1"/>
              <a:t>aov</a:t>
            </a:r>
            <a:r>
              <a:rPr lang="es-ES" dirty="0"/>
              <a:t>(</a:t>
            </a:r>
            <a:r>
              <a:rPr lang="es-ES" dirty="0" err="1"/>
              <a:t>Abs_corrected_area</a:t>
            </a:r>
            <a:r>
              <a:rPr lang="es-ES" dirty="0"/>
              <a:t> ~ </a:t>
            </a:r>
            <a:r>
              <a:rPr lang="es-ES" dirty="0" err="1"/>
              <a:t>Transecto</a:t>
            </a:r>
            <a:r>
              <a:rPr lang="es-ES" dirty="0"/>
              <a:t>*Zona, data = </a:t>
            </a:r>
            <a:r>
              <a:rPr lang="es-ES" dirty="0" err="1"/>
              <a:t>carot</a:t>
            </a:r>
            <a:r>
              <a:rPr lang="es-ES" dirty="0"/>
              <a:t>)</a:t>
            </a:r>
          </a:p>
          <a:p>
            <a:r>
              <a:rPr lang="es-ES" dirty="0" err="1"/>
              <a:t>summary</a:t>
            </a:r>
            <a:r>
              <a:rPr lang="es-ES" dirty="0"/>
              <a:t>(</a:t>
            </a:r>
            <a:r>
              <a:rPr lang="es-ES" dirty="0" err="1"/>
              <a:t>aov_car</a:t>
            </a:r>
            <a:r>
              <a:rPr lang="es-ES" dirty="0"/>
              <a:t>)</a:t>
            </a:r>
          </a:p>
          <a:p>
            <a:r>
              <a:rPr lang="es-ES" dirty="0"/>
              <a:t>#              		</a:t>
            </a:r>
            <a:r>
              <a:rPr lang="es-ES" dirty="0" err="1"/>
              <a:t>Df</a:t>
            </a:r>
            <a:r>
              <a:rPr lang="es-ES" dirty="0"/>
              <a:t>  	Sum </a:t>
            </a:r>
            <a:r>
              <a:rPr lang="es-ES" dirty="0" err="1"/>
              <a:t>Sq</a:t>
            </a:r>
            <a:r>
              <a:rPr lang="es-ES" dirty="0"/>
              <a:t> 	Mean </a:t>
            </a:r>
            <a:r>
              <a:rPr lang="es-ES" dirty="0" err="1"/>
              <a:t>Sq</a:t>
            </a:r>
            <a:r>
              <a:rPr lang="es-ES" dirty="0"/>
              <a:t> 	   F </a:t>
            </a:r>
            <a:r>
              <a:rPr lang="es-ES" dirty="0" err="1"/>
              <a:t>value</a:t>
            </a:r>
            <a:r>
              <a:rPr lang="es-ES" dirty="0"/>
              <a:t>       Pr(&gt;F)    </a:t>
            </a:r>
          </a:p>
          <a:p>
            <a:r>
              <a:rPr lang="es-ES" dirty="0"/>
              <a:t># </a:t>
            </a:r>
            <a:r>
              <a:rPr lang="es-ES" dirty="0" err="1"/>
              <a:t>Transecto</a:t>
            </a:r>
            <a:r>
              <a:rPr lang="es-ES" dirty="0"/>
              <a:t>         	1 	0.0658 	0.06582   	   50.41 	   5.56e-12 ***</a:t>
            </a:r>
          </a:p>
          <a:p>
            <a:r>
              <a:rPr lang="es-ES" dirty="0"/>
              <a:t># Zona             	2 	0.3015 	0.15074      115.45     &lt; 2e-16 ***</a:t>
            </a:r>
          </a:p>
          <a:p>
            <a:r>
              <a:rPr lang="es-ES" dirty="0"/>
              <a:t># </a:t>
            </a:r>
            <a:r>
              <a:rPr lang="es-ES" dirty="0" err="1"/>
              <a:t>Transecto:Zona</a:t>
            </a:r>
            <a:r>
              <a:rPr lang="es-ES" dirty="0"/>
              <a:t>   	2 	0.0383 	0.01914      14.66       7.08e-07 ***</a:t>
            </a:r>
          </a:p>
          <a:p>
            <a:r>
              <a:rPr lang="es-ES" dirty="0"/>
              <a:t># </a:t>
            </a:r>
            <a:r>
              <a:rPr lang="es-ES" dirty="0" err="1"/>
              <a:t>Residuals</a:t>
            </a:r>
            <a:r>
              <a:rPr lang="es-ES" dirty="0"/>
              <a:t>      	409 	0.5340 	0.00131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B173F5E-1CBB-5B4F-8B68-CB3413F30108}"/>
              </a:ext>
            </a:extLst>
          </p:cNvPr>
          <p:cNvSpPr txBox="1"/>
          <p:nvPr/>
        </p:nvSpPr>
        <p:spPr>
          <a:xfrm>
            <a:off x="1579418" y="4239489"/>
            <a:ext cx="23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8F35C43-D7A1-6642-931F-4BD2788EA661}"/>
              </a:ext>
            </a:extLst>
          </p:cNvPr>
          <p:cNvSpPr txBox="1"/>
          <p:nvPr/>
        </p:nvSpPr>
        <p:spPr>
          <a:xfrm>
            <a:off x="2803656" y="5180007"/>
            <a:ext cx="23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C40302C-24B6-2441-A002-9CAC747D8048}"/>
              </a:ext>
            </a:extLst>
          </p:cNvPr>
          <p:cNvSpPr txBox="1"/>
          <p:nvPr/>
        </p:nvSpPr>
        <p:spPr>
          <a:xfrm>
            <a:off x="4012960" y="3171098"/>
            <a:ext cx="23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FF49831-295D-F94C-A770-1EA90D42713A}"/>
              </a:ext>
            </a:extLst>
          </p:cNvPr>
          <p:cNvSpPr txBox="1"/>
          <p:nvPr/>
        </p:nvSpPr>
        <p:spPr>
          <a:xfrm>
            <a:off x="7167969" y="5242219"/>
            <a:ext cx="23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0657E14-D57B-A247-B6DB-A2D97DB76F13}"/>
              </a:ext>
            </a:extLst>
          </p:cNvPr>
          <p:cNvSpPr txBox="1"/>
          <p:nvPr/>
        </p:nvSpPr>
        <p:spPr>
          <a:xfrm>
            <a:off x="7828478" y="4400405"/>
            <a:ext cx="23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FEACBB6-BD7D-5048-9F97-97E38FC6BE1C}"/>
              </a:ext>
            </a:extLst>
          </p:cNvPr>
          <p:cNvSpPr txBox="1"/>
          <p:nvPr/>
        </p:nvSpPr>
        <p:spPr>
          <a:xfrm>
            <a:off x="8537304" y="5520644"/>
            <a:ext cx="23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E6E9619-BF03-BB49-B8D7-4467E740BD85}"/>
              </a:ext>
            </a:extLst>
          </p:cNvPr>
          <p:cNvSpPr txBox="1"/>
          <p:nvPr/>
        </p:nvSpPr>
        <p:spPr>
          <a:xfrm>
            <a:off x="9235308" y="5499863"/>
            <a:ext cx="23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EAF2DF6-3FE9-674F-8E74-623CB38B94A4}"/>
              </a:ext>
            </a:extLst>
          </p:cNvPr>
          <p:cNvSpPr txBox="1"/>
          <p:nvPr/>
        </p:nvSpPr>
        <p:spPr>
          <a:xfrm>
            <a:off x="9907978" y="4169830"/>
            <a:ext cx="23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71BE11C-27A6-434F-96C3-5DBD96C754B6}"/>
              </a:ext>
            </a:extLst>
          </p:cNvPr>
          <p:cNvSpPr txBox="1"/>
          <p:nvPr/>
        </p:nvSpPr>
        <p:spPr>
          <a:xfrm>
            <a:off x="10616539" y="3345091"/>
            <a:ext cx="23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FE76A74-9860-C14F-8F59-18B1C2B1D5BD}"/>
              </a:ext>
            </a:extLst>
          </p:cNvPr>
          <p:cNvSpPr txBox="1"/>
          <p:nvPr/>
        </p:nvSpPr>
        <p:spPr>
          <a:xfrm rot="18565474">
            <a:off x="9382238" y="2998566"/>
            <a:ext cx="512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/>
              <a:t>=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6A3F492-BE48-0148-948E-11C1143BA53D}"/>
              </a:ext>
            </a:extLst>
          </p:cNvPr>
          <p:cNvSpPr txBox="1"/>
          <p:nvPr/>
        </p:nvSpPr>
        <p:spPr>
          <a:xfrm>
            <a:off x="9071435" y="916903"/>
            <a:ext cx="1472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accent6"/>
                </a:solidFill>
              </a:rPr>
              <a:t>Green = </a:t>
            </a:r>
            <a:r>
              <a:rPr lang="es-ES" sz="1200" dirty="0" err="1">
                <a:solidFill>
                  <a:schemeClr val="accent6"/>
                </a:solidFill>
              </a:rPr>
              <a:t>transecto</a:t>
            </a:r>
            <a:r>
              <a:rPr lang="es-ES" sz="1200" dirty="0">
                <a:solidFill>
                  <a:schemeClr val="accent6"/>
                </a:solidFill>
              </a:rPr>
              <a:t> 1</a:t>
            </a:r>
          </a:p>
          <a:p>
            <a:r>
              <a:rPr lang="es-ES" sz="1200" dirty="0">
                <a:solidFill>
                  <a:srgbClr val="FF85FF"/>
                </a:solidFill>
              </a:rPr>
              <a:t>Pink = </a:t>
            </a:r>
            <a:r>
              <a:rPr lang="es-ES" sz="1200" dirty="0" err="1">
                <a:solidFill>
                  <a:srgbClr val="FF85FF"/>
                </a:solidFill>
              </a:rPr>
              <a:t>transecto</a:t>
            </a:r>
            <a:r>
              <a:rPr lang="es-ES" sz="1200" dirty="0">
                <a:solidFill>
                  <a:srgbClr val="FF85FF"/>
                </a:solidFill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240220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n 39">
            <a:extLst>
              <a:ext uri="{FF2B5EF4-FFF2-40B4-BE49-F238E27FC236}">
                <a16:creationId xmlns:a16="http://schemas.microsoft.com/office/drawing/2014/main" id="{502470D7-6C3B-5344-9B05-F980AA2951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8247" y="3692592"/>
            <a:ext cx="5395192" cy="3169676"/>
          </a:xfrm>
          <a:prstGeom prst="rect">
            <a:avLst/>
          </a:prstGeom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61D5FE9-D27A-3C4D-88A7-47F06E776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2066"/>
            <a:ext cx="6368789" cy="3741664"/>
          </a:xfrm>
          <a:prstGeom prst="rect">
            <a:avLst/>
          </a:prstGeom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A4DC5C0-4294-864E-9458-465D9C6CC65C}"/>
              </a:ext>
            </a:extLst>
          </p:cNvPr>
          <p:cNvSpPr txBox="1"/>
          <p:nvPr/>
        </p:nvSpPr>
        <p:spPr>
          <a:xfrm>
            <a:off x="0" y="27654"/>
            <a:ext cx="886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Transect 1 – Purple zone (L1)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8AB8F3D-DAD0-CA44-BAEC-050B09E382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1627" y="482066"/>
            <a:ext cx="5384711" cy="3163518"/>
          </a:xfrm>
          <a:prstGeom prst="rect">
            <a:avLst/>
          </a:prstGeom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C435EA5-472E-1B4B-AEB9-68A84F37647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5793"/>
            <a:ext cx="6575468" cy="3112207"/>
          </a:xfrm>
          <a:prstGeom prst="rect">
            <a:avLst/>
          </a:prstGeom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11CB69E-896C-CC4E-AAC4-1D2FF61E5204}"/>
              </a:ext>
            </a:extLst>
          </p:cNvPr>
          <p:cNvSpPr txBox="1"/>
          <p:nvPr/>
        </p:nvSpPr>
        <p:spPr>
          <a:xfrm>
            <a:off x="11012768" y="381857"/>
            <a:ext cx="137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Flies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B7B7264-0C0B-AA4D-BDD4-5566B0BE1DB5}"/>
              </a:ext>
            </a:extLst>
          </p:cNvPr>
          <p:cNvSpPr txBox="1"/>
          <p:nvPr/>
        </p:nvSpPr>
        <p:spPr>
          <a:xfrm>
            <a:off x="5228072" y="381857"/>
            <a:ext cx="137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Bees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B332588-125E-1D41-A861-0FDDA55BD809}"/>
              </a:ext>
            </a:extLst>
          </p:cNvPr>
          <p:cNvSpPr txBox="1"/>
          <p:nvPr/>
        </p:nvSpPr>
        <p:spPr>
          <a:xfrm>
            <a:off x="5239902" y="3929183"/>
            <a:ext cx="137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Butterflies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272B5CB-8ED3-654F-996E-F0655F2C9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53146" y="242964"/>
            <a:ext cx="478203" cy="4782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9D1CFB50-C297-1547-99EB-648068A3E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6227" y="151638"/>
            <a:ext cx="691510" cy="6915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 descr="Un insecto con alas&#10;&#10;Descripción generada automáticamente con confianza media">
            <a:extLst>
              <a:ext uri="{FF2B5EF4-FFF2-40B4-BE49-F238E27FC236}">
                <a16:creationId xmlns:a16="http://schemas.microsoft.com/office/drawing/2014/main" id="{BFE69488-C7A7-3E49-81F4-F45AE0CC8B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8754" y="3582383"/>
            <a:ext cx="1048983" cy="104898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1B4FEB3-F637-0142-AE57-0B972DE4770E}"/>
              </a:ext>
            </a:extLst>
          </p:cNvPr>
          <p:cNvSpPr txBox="1"/>
          <p:nvPr/>
        </p:nvSpPr>
        <p:spPr>
          <a:xfrm>
            <a:off x="6867237" y="866787"/>
            <a:ext cx="81915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300" dirty="0">
                <a:solidFill>
                  <a:schemeClr val="accent1"/>
                </a:solidFill>
              </a:rPr>
              <a:t>Blue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45DEC41-4092-E84A-9444-8872314264B3}"/>
              </a:ext>
            </a:extLst>
          </p:cNvPr>
          <p:cNvSpPr txBox="1"/>
          <p:nvPr/>
        </p:nvSpPr>
        <p:spPr>
          <a:xfrm>
            <a:off x="10851100" y="851398"/>
            <a:ext cx="67064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7030A0"/>
                </a:solidFill>
              </a:rPr>
              <a:t>UV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4ED711D-822A-1A49-A926-6EDF499C0C02}"/>
              </a:ext>
            </a:extLst>
          </p:cNvPr>
          <p:cNvSpPr txBox="1"/>
          <p:nvPr/>
        </p:nvSpPr>
        <p:spPr>
          <a:xfrm>
            <a:off x="10750215" y="2950351"/>
            <a:ext cx="77153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BF49FF"/>
                </a:solidFill>
              </a:rPr>
              <a:t>Purple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D547492-A51D-004F-966C-D7256B6EDAD9}"/>
              </a:ext>
            </a:extLst>
          </p:cNvPr>
          <p:cNvSpPr txBox="1"/>
          <p:nvPr/>
        </p:nvSpPr>
        <p:spPr>
          <a:xfrm>
            <a:off x="6867237" y="2950351"/>
            <a:ext cx="9268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6"/>
                </a:solidFill>
              </a:rPr>
              <a:t>Green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3511821-F4CB-AA47-8390-45A8C4FD8EF5}"/>
              </a:ext>
            </a:extLst>
          </p:cNvPr>
          <p:cNvSpPr txBox="1"/>
          <p:nvPr/>
        </p:nvSpPr>
        <p:spPr>
          <a:xfrm>
            <a:off x="1257164" y="6068157"/>
            <a:ext cx="577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1"/>
                </a:solidFill>
              </a:rPr>
              <a:t>Blue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9E3ECBD-0D82-FE4F-AE9D-FBB092995715}"/>
              </a:ext>
            </a:extLst>
          </p:cNvPr>
          <p:cNvSpPr txBox="1"/>
          <p:nvPr/>
        </p:nvSpPr>
        <p:spPr>
          <a:xfrm>
            <a:off x="3509169" y="6495511"/>
            <a:ext cx="510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2FCA4BD-FF29-CA49-86F7-3C148174F84D}"/>
              </a:ext>
            </a:extLst>
          </p:cNvPr>
          <p:cNvSpPr txBox="1"/>
          <p:nvPr/>
        </p:nvSpPr>
        <p:spPr>
          <a:xfrm>
            <a:off x="4218754" y="5977029"/>
            <a:ext cx="71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6"/>
                </a:solidFill>
              </a:rPr>
              <a:t>Green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2C8FB03-2833-EF45-AB13-2A0229DD204E}"/>
              </a:ext>
            </a:extLst>
          </p:cNvPr>
          <p:cNvSpPr txBox="1"/>
          <p:nvPr/>
        </p:nvSpPr>
        <p:spPr>
          <a:xfrm>
            <a:off x="2513747" y="3915953"/>
            <a:ext cx="670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7030A0"/>
                </a:solidFill>
              </a:rPr>
              <a:t>UV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A3FC0F1E-FE04-144F-A91D-BA3EEC857DFA}"/>
              </a:ext>
            </a:extLst>
          </p:cNvPr>
          <p:cNvSpPr>
            <a:spLocks noChangeAspect="1"/>
          </p:cNvSpPr>
          <p:nvPr/>
        </p:nvSpPr>
        <p:spPr>
          <a:xfrm>
            <a:off x="3138487" y="1004931"/>
            <a:ext cx="90000" cy="90000"/>
          </a:xfrm>
          <a:prstGeom prst="ellipse">
            <a:avLst/>
          </a:prstGeom>
          <a:solidFill>
            <a:srgbClr val="659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D897B66-43B2-FA41-868C-45463D100018}"/>
              </a:ext>
            </a:extLst>
          </p:cNvPr>
          <p:cNvSpPr txBox="1"/>
          <p:nvPr/>
        </p:nvSpPr>
        <p:spPr>
          <a:xfrm>
            <a:off x="2864930" y="725424"/>
            <a:ext cx="656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1"/>
                </a:solidFill>
              </a:rPr>
              <a:t>Blue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C20DDBF8-734D-DB4C-A8E4-C800F916822D}"/>
              </a:ext>
            </a:extLst>
          </p:cNvPr>
          <p:cNvSpPr>
            <a:spLocks noChangeAspect="1"/>
          </p:cNvSpPr>
          <p:nvPr/>
        </p:nvSpPr>
        <p:spPr>
          <a:xfrm>
            <a:off x="1979701" y="2983039"/>
            <a:ext cx="90000" cy="90000"/>
          </a:xfrm>
          <a:prstGeom prst="ellipse">
            <a:avLst/>
          </a:prstGeom>
          <a:solidFill>
            <a:srgbClr val="BF4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9CAFED7-BC3B-5D4A-8088-9CF2E3596F1E}"/>
              </a:ext>
            </a:extLst>
          </p:cNvPr>
          <p:cNvSpPr txBox="1"/>
          <p:nvPr/>
        </p:nvSpPr>
        <p:spPr>
          <a:xfrm>
            <a:off x="1662458" y="3030380"/>
            <a:ext cx="515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7030A0"/>
                </a:solidFill>
              </a:rPr>
              <a:t>UV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9D9B6A-12FD-7E43-A2EB-49D29751424A}"/>
              </a:ext>
            </a:extLst>
          </p:cNvPr>
          <p:cNvSpPr>
            <a:spLocks noChangeAspect="1"/>
          </p:cNvSpPr>
          <p:nvPr/>
        </p:nvSpPr>
        <p:spPr>
          <a:xfrm>
            <a:off x="4305847" y="2957666"/>
            <a:ext cx="90000" cy="90000"/>
          </a:xfrm>
          <a:prstGeom prst="ellipse">
            <a:avLst/>
          </a:prstGeom>
          <a:solidFill>
            <a:srgbClr val="3BB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473F35F-A0ED-734A-96E0-B0BE26E827AC}"/>
              </a:ext>
            </a:extLst>
          </p:cNvPr>
          <p:cNvSpPr txBox="1"/>
          <p:nvPr/>
        </p:nvSpPr>
        <p:spPr>
          <a:xfrm>
            <a:off x="4049402" y="3007409"/>
            <a:ext cx="92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6"/>
                </a:solidFill>
              </a:rPr>
              <a:t>Green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7F00A11-6575-C044-9161-591E6FF60FE7}"/>
              </a:ext>
            </a:extLst>
          </p:cNvPr>
          <p:cNvSpPr>
            <a:spLocks noChangeAspect="1"/>
          </p:cNvSpPr>
          <p:nvPr/>
        </p:nvSpPr>
        <p:spPr>
          <a:xfrm>
            <a:off x="9196266" y="2035040"/>
            <a:ext cx="54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42DE2E5-1E45-1D41-AFBB-F5AE016F446F}"/>
              </a:ext>
            </a:extLst>
          </p:cNvPr>
          <p:cNvSpPr txBox="1"/>
          <p:nvPr/>
        </p:nvSpPr>
        <p:spPr>
          <a:xfrm>
            <a:off x="11012767" y="3929183"/>
            <a:ext cx="137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Beetles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8CC8644C-3E3A-4E4A-8776-9DD5E8EB2456}"/>
              </a:ext>
            </a:extLst>
          </p:cNvPr>
          <p:cNvSpPr>
            <a:spLocks noChangeAspect="1"/>
          </p:cNvSpPr>
          <p:nvPr/>
        </p:nvSpPr>
        <p:spPr>
          <a:xfrm>
            <a:off x="9272623" y="3926975"/>
            <a:ext cx="90000" cy="90000"/>
          </a:xfrm>
          <a:prstGeom prst="ellipse">
            <a:avLst/>
          </a:prstGeom>
          <a:solidFill>
            <a:srgbClr val="BF4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BB08D8E0-1C02-2549-8105-49C4E5429BA7}"/>
              </a:ext>
            </a:extLst>
          </p:cNvPr>
          <p:cNvSpPr txBox="1"/>
          <p:nvPr/>
        </p:nvSpPr>
        <p:spPr>
          <a:xfrm>
            <a:off x="9272623" y="3664198"/>
            <a:ext cx="515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BF49FF"/>
                </a:solidFill>
              </a:rPr>
              <a:t>UV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03C08476-5C22-194E-AD60-765C8B14C096}"/>
              </a:ext>
            </a:extLst>
          </p:cNvPr>
          <p:cNvSpPr>
            <a:spLocks noChangeAspect="1"/>
          </p:cNvSpPr>
          <p:nvPr/>
        </p:nvSpPr>
        <p:spPr>
          <a:xfrm>
            <a:off x="7772392" y="6530764"/>
            <a:ext cx="90000" cy="90000"/>
          </a:xfrm>
          <a:prstGeom prst="ellipse">
            <a:avLst/>
          </a:prstGeom>
          <a:solidFill>
            <a:srgbClr val="3BB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AECA741B-93C5-D545-BA30-637A73A2F276}"/>
              </a:ext>
            </a:extLst>
          </p:cNvPr>
          <p:cNvSpPr txBox="1"/>
          <p:nvPr/>
        </p:nvSpPr>
        <p:spPr>
          <a:xfrm>
            <a:off x="6935556" y="6421875"/>
            <a:ext cx="92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6"/>
                </a:solidFill>
              </a:rPr>
              <a:t>Green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F0D9A809-693D-B04F-A1A4-98DFD93BCBBF}"/>
              </a:ext>
            </a:extLst>
          </p:cNvPr>
          <p:cNvSpPr>
            <a:spLocks noChangeAspect="1"/>
          </p:cNvSpPr>
          <p:nvPr/>
        </p:nvSpPr>
        <p:spPr>
          <a:xfrm>
            <a:off x="10805794" y="6535960"/>
            <a:ext cx="90000" cy="9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74D09537-9058-554D-B283-0611C741C9D7}"/>
              </a:ext>
            </a:extLst>
          </p:cNvPr>
          <p:cNvSpPr txBox="1"/>
          <p:nvPr/>
        </p:nvSpPr>
        <p:spPr>
          <a:xfrm>
            <a:off x="10739981" y="6418336"/>
            <a:ext cx="92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FF0000"/>
                </a:solidFill>
              </a:rPr>
              <a:t>Red</a:t>
            </a:r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0A0F574E-BA47-A847-BBFF-3DC0D2C1E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0919" y="3796790"/>
            <a:ext cx="773529" cy="77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880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n 42">
            <a:extLst>
              <a:ext uri="{FF2B5EF4-FFF2-40B4-BE49-F238E27FC236}">
                <a16:creationId xmlns:a16="http://schemas.microsoft.com/office/drawing/2014/main" id="{46CD25B4-8809-B44E-90B6-F603579FDC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8246" y="3694481"/>
            <a:ext cx="5395191" cy="3169675"/>
          </a:xfrm>
          <a:prstGeom prst="rect">
            <a:avLst/>
          </a:prstGeom>
          <a:ln>
            <a:noFill/>
          </a:ln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0C1E48EB-FD6D-B843-B87E-9D30DF3A9F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1627" y="482064"/>
            <a:ext cx="5384710" cy="3163517"/>
          </a:xfrm>
          <a:prstGeom prst="rect">
            <a:avLst/>
          </a:prstGeom>
          <a:ln>
            <a:noFill/>
          </a:ln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1D556818-4228-314C-8B38-BE142C1B6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2208"/>
            <a:ext cx="6368546" cy="3741521"/>
          </a:xfrm>
          <a:prstGeom prst="rect">
            <a:avLst/>
          </a:prstGeom>
          <a:ln>
            <a:noFill/>
          </a:ln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EA6F9047-3E04-A341-B6B7-3A6E44FD8DE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7527"/>
            <a:ext cx="6572274" cy="3110473"/>
          </a:xfrm>
          <a:prstGeom prst="rect">
            <a:avLst/>
          </a:prstGeom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A4DC5C0-4294-864E-9458-465D9C6CC65C}"/>
              </a:ext>
            </a:extLst>
          </p:cNvPr>
          <p:cNvSpPr txBox="1"/>
          <p:nvPr/>
        </p:nvSpPr>
        <p:spPr>
          <a:xfrm>
            <a:off x="0" y="27654"/>
            <a:ext cx="886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Transect 1 – Yellow zone (M1)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11CB69E-896C-CC4E-AAC4-1D2FF61E5204}"/>
              </a:ext>
            </a:extLst>
          </p:cNvPr>
          <p:cNvSpPr txBox="1"/>
          <p:nvPr/>
        </p:nvSpPr>
        <p:spPr>
          <a:xfrm>
            <a:off x="11012768" y="381857"/>
            <a:ext cx="137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Flies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B7B7264-0C0B-AA4D-BDD4-5566B0BE1DB5}"/>
              </a:ext>
            </a:extLst>
          </p:cNvPr>
          <p:cNvSpPr txBox="1"/>
          <p:nvPr/>
        </p:nvSpPr>
        <p:spPr>
          <a:xfrm>
            <a:off x="5228072" y="381857"/>
            <a:ext cx="137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Bees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B332588-125E-1D41-A861-0FDDA55BD809}"/>
              </a:ext>
            </a:extLst>
          </p:cNvPr>
          <p:cNvSpPr txBox="1"/>
          <p:nvPr/>
        </p:nvSpPr>
        <p:spPr>
          <a:xfrm>
            <a:off x="5239902" y="3929183"/>
            <a:ext cx="137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Butterflies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272B5CB-8ED3-654F-996E-F0655F2C9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53146" y="242964"/>
            <a:ext cx="478203" cy="47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9D1CFB50-C297-1547-99EB-648068A3E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6227" y="151638"/>
            <a:ext cx="691510" cy="69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 descr="Un insecto con alas&#10;&#10;Descripción generada automáticamente con confianza media">
            <a:extLst>
              <a:ext uri="{FF2B5EF4-FFF2-40B4-BE49-F238E27FC236}">
                <a16:creationId xmlns:a16="http://schemas.microsoft.com/office/drawing/2014/main" id="{BFE69488-C7A7-3E49-81F4-F45AE0CC8B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8754" y="3582383"/>
            <a:ext cx="1048983" cy="104898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1B4FEB3-F637-0142-AE57-0B972DE4770E}"/>
              </a:ext>
            </a:extLst>
          </p:cNvPr>
          <p:cNvSpPr txBox="1"/>
          <p:nvPr/>
        </p:nvSpPr>
        <p:spPr>
          <a:xfrm>
            <a:off x="6867237" y="866787"/>
            <a:ext cx="81915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300" dirty="0">
                <a:solidFill>
                  <a:schemeClr val="accent1"/>
                </a:solidFill>
              </a:rPr>
              <a:t>Blue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45DEC41-4092-E84A-9444-8872314264B3}"/>
              </a:ext>
            </a:extLst>
          </p:cNvPr>
          <p:cNvSpPr txBox="1"/>
          <p:nvPr/>
        </p:nvSpPr>
        <p:spPr>
          <a:xfrm>
            <a:off x="10851100" y="851398"/>
            <a:ext cx="67064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7030A0"/>
                </a:solidFill>
              </a:rPr>
              <a:t>UV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4ED711D-822A-1A49-A926-6EDF499C0C02}"/>
              </a:ext>
            </a:extLst>
          </p:cNvPr>
          <p:cNvSpPr txBox="1"/>
          <p:nvPr/>
        </p:nvSpPr>
        <p:spPr>
          <a:xfrm>
            <a:off x="10750215" y="2950351"/>
            <a:ext cx="77153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BF49FF"/>
                </a:solidFill>
              </a:rPr>
              <a:t>Purple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D547492-A51D-004F-966C-D7256B6EDAD9}"/>
              </a:ext>
            </a:extLst>
          </p:cNvPr>
          <p:cNvSpPr txBox="1"/>
          <p:nvPr/>
        </p:nvSpPr>
        <p:spPr>
          <a:xfrm>
            <a:off x="6867237" y="2950351"/>
            <a:ext cx="9268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6"/>
                </a:solidFill>
              </a:rPr>
              <a:t>Green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3511821-F4CB-AA47-8390-45A8C4FD8EF5}"/>
              </a:ext>
            </a:extLst>
          </p:cNvPr>
          <p:cNvSpPr txBox="1"/>
          <p:nvPr/>
        </p:nvSpPr>
        <p:spPr>
          <a:xfrm>
            <a:off x="1257164" y="6068157"/>
            <a:ext cx="577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1"/>
                </a:solidFill>
              </a:rPr>
              <a:t>Blue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9E3ECBD-0D82-FE4F-AE9D-FBB092995715}"/>
              </a:ext>
            </a:extLst>
          </p:cNvPr>
          <p:cNvSpPr txBox="1"/>
          <p:nvPr/>
        </p:nvSpPr>
        <p:spPr>
          <a:xfrm>
            <a:off x="3509169" y="6495511"/>
            <a:ext cx="510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2FCA4BD-FF29-CA49-86F7-3C148174F84D}"/>
              </a:ext>
            </a:extLst>
          </p:cNvPr>
          <p:cNvSpPr txBox="1"/>
          <p:nvPr/>
        </p:nvSpPr>
        <p:spPr>
          <a:xfrm>
            <a:off x="4218754" y="5977029"/>
            <a:ext cx="71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6"/>
                </a:solidFill>
              </a:rPr>
              <a:t>Green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2C8FB03-2833-EF45-AB13-2A0229DD204E}"/>
              </a:ext>
            </a:extLst>
          </p:cNvPr>
          <p:cNvSpPr txBox="1"/>
          <p:nvPr/>
        </p:nvSpPr>
        <p:spPr>
          <a:xfrm>
            <a:off x="2513747" y="3915953"/>
            <a:ext cx="670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7030A0"/>
                </a:solidFill>
              </a:rPr>
              <a:t>UV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A3FC0F1E-FE04-144F-A91D-BA3EEC857DFA}"/>
              </a:ext>
            </a:extLst>
          </p:cNvPr>
          <p:cNvSpPr>
            <a:spLocks noChangeAspect="1"/>
          </p:cNvSpPr>
          <p:nvPr/>
        </p:nvSpPr>
        <p:spPr>
          <a:xfrm>
            <a:off x="3138487" y="1004931"/>
            <a:ext cx="90000" cy="90000"/>
          </a:xfrm>
          <a:prstGeom prst="ellipse">
            <a:avLst/>
          </a:prstGeom>
          <a:solidFill>
            <a:srgbClr val="659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D897B66-43B2-FA41-868C-45463D100018}"/>
              </a:ext>
            </a:extLst>
          </p:cNvPr>
          <p:cNvSpPr txBox="1"/>
          <p:nvPr/>
        </p:nvSpPr>
        <p:spPr>
          <a:xfrm>
            <a:off x="2864930" y="725424"/>
            <a:ext cx="656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1"/>
                </a:solidFill>
              </a:rPr>
              <a:t>Blue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C20DDBF8-734D-DB4C-A8E4-C800F916822D}"/>
              </a:ext>
            </a:extLst>
          </p:cNvPr>
          <p:cNvSpPr>
            <a:spLocks noChangeAspect="1"/>
          </p:cNvSpPr>
          <p:nvPr/>
        </p:nvSpPr>
        <p:spPr>
          <a:xfrm>
            <a:off x="1979701" y="2983039"/>
            <a:ext cx="90000" cy="90000"/>
          </a:xfrm>
          <a:prstGeom prst="ellipse">
            <a:avLst/>
          </a:prstGeom>
          <a:solidFill>
            <a:srgbClr val="BF4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9CAFED7-BC3B-5D4A-8088-9CF2E3596F1E}"/>
              </a:ext>
            </a:extLst>
          </p:cNvPr>
          <p:cNvSpPr txBox="1"/>
          <p:nvPr/>
        </p:nvSpPr>
        <p:spPr>
          <a:xfrm>
            <a:off x="1662458" y="3030380"/>
            <a:ext cx="515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7030A0"/>
                </a:solidFill>
              </a:rPr>
              <a:t>UV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9D9B6A-12FD-7E43-A2EB-49D29751424A}"/>
              </a:ext>
            </a:extLst>
          </p:cNvPr>
          <p:cNvSpPr>
            <a:spLocks noChangeAspect="1"/>
          </p:cNvSpPr>
          <p:nvPr/>
        </p:nvSpPr>
        <p:spPr>
          <a:xfrm>
            <a:off x="4305847" y="2957666"/>
            <a:ext cx="90000" cy="90000"/>
          </a:xfrm>
          <a:prstGeom prst="ellipse">
            <a:avLst/>
          </a:prstGeom>
          <a:solidFill>
            <a:srgbClr val="3BB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473F35F-A0ED-734A-96E0-B0BE26E827AC}"/>
              </a:ext>
            </a:extLst>
          </p:cNvPr>
          <p:cNvSpPr txBox="1"/>
          <p:nvPr/>
        </p:nvSpPr>
        <p:spPr>
          <a:xfrm>
            <a:off x="4049402" y="3007409"/>
            <a:ext cx="92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6"/>
                </a:solidFill>
              </a:rPr>
              <a:t>Green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D425FF15-EF2A-6943-BE33-6B27DE868B01}"/>
              </a:ext>
            </a:extLst>
          </p:cNvPr>
          <p:cNvSpPr>
            <a:spLocks noChangeAspect="1"/>
          </p:cNvSpPr>
          <p:nvPr/>
        </p:nvSpPr>
        <p:spPr>
          <a:xfrm>
            <a:off x="9196266" y="2035040"/>
            <a:ext cx="54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A3F7CC49-D548-6C4B-9D9D-D2DCBE2D7667}"/>
              </a:ext>
            </a:extLst>
          </p:cNvPr>
          <p:cNvSpPr txBox="1"/>
          <p:nvPr/>
        </p:nvSpPr>
        <p:spPr>
          <a:xfrm>
            <a:off x="11012767" y="3929183"/>
            <a:ext cx="137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Beetles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19C254D4-6CCE-9440-86F9-ECC73CC529B2}"/>
              </a:ext>
            </a:extLst>
          </p:cNvPr>
          <p:cNvSpPr>
            <a:spLocks noChangeAspect="1"/>
          </p:cNvSpPr>
          <p:nvPr/>
        </p:nvSpPr>
        <p:spPr>
          <a:xfrm>
            <a:off x="9272623" y="3926975"/>
            <a:ext cx="90000" cy="90000"/>
          </a:xfrm>
          <a:prstGeom prst="ellipse">
            <a:avLst/>
          </a:prstGeom>
          <a:solidFill>
            <a:srgbClr val="BF4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2C5EA9C-7DB6-8F4D-9C10-A90BF4CCD311}"/>
              </a:ext>
            </a:extLst>
          </p:cNvPr>
          <p:cNvSpPr txBox="1"/>
          <p:nvPr/>
        </p:nvSpPr>
        <p:spPr>
          <a:xfrm>
            <a:off x="9272623" y="3664198"/>
            <a:ext cx="515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BF49FF"/>
                </a:solidFill>
              </a:rPr>
              <a:t>UV</a:t>
            </a: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0C5BACB7-57B4-4F47-96AB-B70041DBA575}"/>
              </a:ext>
            </a:extLst>
          </p:cNvPr>
          <p:cNvSpPr>
            <a:spLocks noChangeAspect="1"/>
          </p:cNvSpPr>
          <p:nvPr/>
        </p:nvSpPr>
        <p:spPr>
          <a:xfrm>
            <a:off x="7772392" y="6530764"/>
            <a:ext cx="90000" cy="90000"/>
          </a:xfrm>
          <a:prstGeom prst="ellipse">
            <a:avLst/>
          </a:prstGeom>
          <a:solidFill>
            <a:srgbClr val="3BB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1090EBB5-5385-2E45-B3C0-D43FDD916340}"/>
              </a:ext>
            </a:extLst>
          </p:cNvPr>
          <p:cNvSpPr txBox="1"/>
          <p:nvPr/>
        </p:nvSpPr>
        <p:spPr>
          <a:xfrm>
            <a:off x="6935556" y="6421875"/>
            <a:ext cx="92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6"/>
                </a:solidFill>
              </a:rPr>
              <a:t>Green</a:t>
            </a: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68E25F89-1F51-2645-8790-C4F14F0D6EE9}"/>
              </a:ext>
            </a:extLst>
          </p:cNvPr>
          <p:cNvSpPr>
            <a:spLocks noChangeAspect="1"/>
          </p:cNvSpPr>
          <p:nvPr/>
        </p:nvSpPr>
        <p:spPr>
          <a:xfrm>
            <a:off x="10805794" y="6535960"/>
            <a:ext cx="90000" cy="9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8E49AB1E-5716-5440-A56E-77D3CB354848}"/>
              </a:ext>
            </a:extLst>
          </p:cNvPr>
          <p:cNvSpPr txBox="1"/>
          <p:nvPr/>
        </p:nvSpPr>
        <p:spPr>
          <a:xfrm>
            <a:off x="10739981" y="6418336"/>
            <a:ext cx="92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FF0000"/>
                </a:solidFill>
              </a:rPr>
              <a:t>Red</a:t>
            </a: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586620D2-46BA-644E-992B-3F1205E0E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0919" y="3796790"/>
            <a:ext cx="773529" cy="77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17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n 42">
            <a:extLst>
              <a:ext uri="{FF2B5EF4-FFF2-40B4-BE49-F238E27FC236}">
                <a16:creationId xmlns:a16="http://schemas.microsoft.com/office/drawing/2014/main" id="{46DF58F4-A644-2543-9D1C-302C673BCE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765" y="3694481"/>
            <a:ext cx="5395192" cy="3169675"/>
          </a:xfrm>
          <a:prstGeom prst="rect">
            <a:avLst/>
          </a:prstGeom>
          <a:ln>
            <a:noFill/>
          </a:ln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35BB1053-887F-FE45-8A12-B46CF95A7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" y="482209"/>
            <a:ext cx="6366005" cy="3740028"/>
          </a:xfrm>
          <a:prstGeom prst="rect">
            <a:avLst/>
          </a:prstGeom>
          <a:ln>
            <a:noFill/>
          </a:ln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558DDEAD-3582-D743-A3BB-FC8F6CC362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50141"/>
            <a:ext cx="6568929" cy="3080205"/>
          </a:xfrm>
          <a:prstGeom prst="rect">
            <a:avLst/>
          </a:prstGeom>
          <a:ln>
            <a:noFill/>
          </a:ln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67285BE5-277D-B74F-9774-E1CAE855B3D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1625" y="482065"/>
            <a:ext cx="5384711" cy="3163518"/>
          </a:xfrm>
          <a:prstGeom prst="rect">
            <a:avLst/>
          </a:prstGeom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A4DC5C0-4294-864E-9458-465D9C6CC65C}"/>
              </a:ext>
            </a:extLst>
          </p:cNvPr>
          <p:cNvSpPr txBox="1"/>
          <p:nvPr/>
        </p:nvSpPr>
        <p:spPr>
          <a:xfrm>
            <a:off x="0" y="27654"/>
            <a:ext cx="886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Transect 2 – Hybrid zone (H2)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11CB69E-896C-CC4E-AAC4-1D2FF61E5204}"/>
              </a:ext>
            </a:extLst>
          </p:cNvPr>
          <p:cNvSpPr txBox="1"/>
          <p:nvPr/>
        </p:nvSpPr>
        <p:spPr>
          <a:xfrm>
            <a:off x="11012768" y="381857"/>
            <a:ext cx="137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Flies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B7B7264-0C0B-AA4D-BDD4-5566B0BE1DB5}"/>
              </a:ext>
            </a:extLst>
          </p:cNvPr>
          <p:cNvSpPr txBox="1"/>
          <p:nvPr/>
        </p:nvSpPr>
        <p:spPr>
          <a:xfrm>
            <a:off x="5228072" y="381857"/>
            <a:ext cx="137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Bees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B332588-125E-1D41-A861-0FDDA55BD809}"/>
              </a:ext>
            </a:extLst>
          </p:cNvPr>
          <p:cNvSpPr txBox="1"/>
          <p:nvPr/>
        </p:nvSpPr>
        <p:spPr>
          <a:xfrm>
            <a:off x="5239902" y="3929183"/>
            <a:ext cx="137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Butterflies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272B5CB-8ED3-654F-996E-F0655F2C9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53146" y="242964"/>
            <a:ext cx="478203" cy="4782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9D1CFB50-C297-1547-99EB-648068A3E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6227" y="151638"/>
            <a:ext cx="691510" cy="6915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 descr="Un insecto con alas&#10;&#10;Descripción generada automáticamente con confianza media">
            <a:extLst>
              <a:ext uri="{FF2B5EF4-FFF2-40B4-BE49-F238E27FC236}">
                <a16:creationId xmlns:a16="http://schemas.microsoft.com/office/drawing/2014/main" id="{BFE69488-C7A7-3E49-81F4-F45AE0CC8B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8754" y="3582383"/>
            <a:ext cx="1048983" cy="104898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1B4FEB3-F637-0142-AE57-0B972DE4770E}"/>
              </a:ext>
            </a:extLst>
          </p:cNvPr>
          <p:cNvSpPr txBox="1"/>
          <p:nvPr/>
        </p:nvSpPr>
        <p:spPr>
          <a:xfrm>
            <a:off x="6867237" y="866787"/>
            <a:ext cx="81915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300" dirty="0">
                <a:solidFill>
                  <a:schemeClr val="accent1"/>
                </a:solidFill>
              </a:rPr>
              <a:t>Blue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45DEC41-4092-E84A-9444-8872314264B3}"/>
              </a:ext>
            </a:extLst>
          </p:cNvPr>
          <p:cNvSpPr txBox="1"/>
          <p:nvPr/>
        </p:nvSpPr>
        <p:spPr>
          <a:xfrm>
            <a:off x="10851100" y="851398"/>
            <a:ext cx="67064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7030A0"/>
                </a:solidFill>
              </a:rPr>
              <a:t>UV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4ED711D-822A-1A49-A926-6EDF499C0C02}"/>
              </a:ext>
            </a:extLst>
          </p:cNvPr>
          <p:cNvSpPr txBox="1"/>
          <p:nvPr/>
        </p:nvSpPr>
        <p:spPr>
          <a:xfrm>
            <a:off x="10750215" y="2950351"/>
            <a:ext cx="77153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BF49FF"/>
                </a:solidFill>
              </a:rPr>
              <a:t>Purple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D547492-A51D-004F-966C-D7256B6EDAD9}"/>
              </a:ext>
            </a:extLst>
          </p:cNvPr>
          <p:cNvSpPr txBox="1"/>
          <p:nvPr/>
        </p:nvSpPr>
        <p:spPr>
          <a:xfrm>
            <a:off x="6867237" y="2950351"/>
            <a:ext cx="9268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6"/>
                </a:solidFill>
              </a:rPr>
              <a:t>Green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3511821-F4CB-AA47-8390-45A8C4FD8EF5}"/>
              </a:ext>
            </a:extLst>
          </p:cNvPr>
          <p:cNvSpPr txBox="1"/>
          <p:nvPr/>
        </p:nvSpPr>
        <p:spPr>
          <a:xfrm>
            <a:off x="1257164" y="6068157"/>
            <a:ext cx="577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1"/>
                </a:solidFill>
              </a:rPr>
              <a:t>Blue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9E3ECBD-0D82-FE4F-AE9D-FBB092995715}"/>
              </a:ext>
            </a:extLst>
          </p:cNvPr>
          <p:cNvSpPr txBox="1"/>
          <p:nvPr/>
        </p:nvSpPr>
        <p:spPr>
          <a:xfrm>
            <a:off x="3509169" y="6495511"/>
            <a:ext cx="510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2FCA4BD-FF29-CA49-86F7-3C148174F84D}"/>
              </a:ext>
            </a:extLst>
          </p:cNvPr>
          <p:cNvSpPr txBox="1"/>
          <p:nvPr/>
        </p:nvSpPr>
        <p:spPr>
          <a:xfrm>
            <a:off x="4218754" y="5977029"/>
            <a:ext cx="71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6"/>
                </a:solidFill>
              </a:rPr>
              <a:t>Green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2C8FB03-2833-EF45-AB13-2A0229DD204E}"/>
              </a:ext>
            </a:extLst>
          </p:cNvPr>
          <p:cNvSpPr txBox="1"/>
          <p:nvPr/>
        </p:nvSpPr>
        <p:spPr>
          <a:xfrm>
            <a:off x="2513747" y="3915953"/>
            <a:ext cx="670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7030A0"/>
                </a:solidFill>
              </a:rPr>
              <a:t>UV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A3FC0F1E-FE04-144F-A91D-BA3EEC857DFA}"/>
              </a:ext>
            </a:extLst>
          </p:cNvPr>
          <p:cNvSpPr>
            <a:spLocks noChangeAspect="1"/>
          </p:cNvSpPr>
          <p:nvPr/>
        </p:nvSpPr>
        <p:spPr>
          <a:xfrm>
            <a:off x="3138487" y="1004931"/>
            <a:ext cx="90000" cy="90000"/>
          </a:xfrm>
          <a:prstGeom prst="ellipse">
            <a:avLst/>
          </a:prstGeom>
          <a:solidFill>
            <a:srgbClr val="659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D897B66-43B2-FA41-868C-45463D100018}"/>
              </a:ext>
            </a:extLst>
          </p:cNvPr>
          <p:cNvSpPr txBox="1"/>
          <p:nvPr/>
        </p:nvSpPr>
        <p:spPr>
          <a:xfrm>
            <a:off x="2864930" y="725424"/>
            <a:ext cx="656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1"/>
                </a:solidFill>
              </a:rPr>
              <a:t>Blue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C20DDBF8-734D-DB4C-A8E4-C800F916822D}"/>
              </a:ext>
            </a:extLst>
          </p:cNvPr>
          <p:cNvSpPr>
            <a:spLocks noChangeAspect="1"/>
          </p:cNvSpPr>
          <p:nvPr/>
        </p:nvSpPr>
        <p:spPr>
          <a:xfrm>
            <a:off x="1979701" y="2983039"/>
            <a:ext cx="90000" cy="90000"/>
          </a:xfrm>
          <a:prstGeom prst="ellipse">
            <a:avLst/>
          </a:prstGeom>
          <a:solidFill>
            <a:srgbClr val="BF4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9CAFED7-BC3B-5D4A-8088-9CF2E3596F1E}"/>
              </a:ext>
            </a:extLst>
          </p:cNvPr>
          <p:cNvSpPr txBox="1"/>
          <p:nvPr/>
        </p:nvSpPr>
        <p:spPr>
          <a:xfrm>
            <a:off x="1662458" y="3030380"/>
            <a:ext cx="515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7030A0"/>
                </a:solidFill>
              </a:rPr>
              <a:t>UV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9D9B6A-12FD-7E43-A2EB-49D29751424A}"/>
              </a:ext>
            </a:extLst>
          </p:cNvPr>
          <p:cNvSpPr>
            <a:spLocks noChangeAspect="1"/>
          </p:cNvSpPr>
          <p:nvPr/>
        </p:nvSpPr>
        <p:spPr>
          <a:xfrm>
            <a:off x="4305847" y="2957666"/>
            <a:ext cx="90000" cy="90000"/>
          </a:xfrm>
          <a:prstGeom prst="ellipse">
            <a:avLst/>
          </a:prstGeom>
          <a:solidFill>
            <a:srgbClr val="3BB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473F35F-A0ED-734A-96E0-B0BE26E827AC}"/>
              </a:ext>
            </a:extLst>
          </p:cNvPr>
          <p:cNvSpPr txBox="1"/>
          <p:nvPr/>
        </p:nvSpPr>
        <p:spPr>
          <a:xfrm>
            <a:off x="4049402" y="3007409"/>
            <a:ext cx="92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6"/>
                </a:solidFill>
              </a:rPr>
              <a:t>Green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4F81AC5-5FA1-BE4F-A3FD-BE565B81C729}"/>
              </a:ext>
            </a:extLst>
          </p:cNvPr>
          <p:cNvSpPr>
            <a:spLocks noChangeAspect="1"/>
          </p:cNvSpPr>
          <p:nvPr/>
        </p:nvSpPr>
        <p:spPr>
          <a:xfrm>
            <a:off x="9196266" y="2035040"/>
            <a:ext cx="54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CA239D8A-2564-2942-B483-000617B37FDD}"/>
              </a:ext>
            </a:extLst>
          </p:cNvPr>
          <p:cNvSpPr txBox="1"/>
          <p:nvPr/>
        </p:nvSpPr>
        <p:spPr>
          <a:xfrm>
            <a:off x="11012767" y="3929183"/>
            <a:ext cx="137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Beetles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942825B-3E5C-B041-98E5-EAE55BC417FD}"/>
              </a:ext>
            </a:extLst>
          </p:cNvPr>
          <p:cNvSpPr>
            <a:spLocks noChangeAspect="1"/>
          </p:cNvSpPr>
          <p:nvPr/>
        </p:nvSpPr>
        <p:spPr>
          <a:xfrm>
            <a:off x="9272623" y="3926975"/>
            <a:ext cx="90000" cy="90000"/>
          </a:xfrm>
          <a:prstGeom prst="ellipse">
            <a:avLst/>
          </a:prstGeom>
          <a:solidFill>
            <a:srgbClr val="BF4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5F41A3D3-3E6B-2748-8347-0E5A68DBB37B}"/>
              </a:ext>
            </a:extLst>
          </p:cNvPr>
          <p:cNvSpPr txBox="1"/>
          <p:nvPr/>
        </p:nvSpPr>
        <p:spPr>
          <a:xfrm>
            <a:off x="9272623" y="3664198"/>
            <a:ext cx="515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BF49FF"/>
                </a:solidFill>
              </a:rPr>
              <a:t>UV</a:t>
            </a: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101B36AB-6692-D749-A02D-88C7FE547E8A}"/>
              </a:ext>
            </a:extLst>
          </p:cNvPr>
          <p:cNvSpPr>
            <a:spLocks noChangeAspect="1"/>
          </p:cNvSpPr>
          <p:nvPr/>
        </p:nvSpPr>
        <p:spPr>
          <a:xfrm>
            <a:off x="7772392" y="6530764"/>
            <a:ext cx="90000" cy="90000"/>
          </a:xfrm>
          <a:prstGeom prst="ellipse">
            <a:avLst/>
          </a:prstGeom>
          <a:solidFill>
            <a:srgbClr val="3BB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1261137-EA9F-1245-9A06-0E224487E8C7}"/>
              </a:ext>
            </a:extLst>
          </p:cNvPr>
          <p:cNvSpPr txBox="1"/>
          <p:nvPr/>
        </p:nvSpPr>
        <p:spPr>
          <a:xfrm>
            <a:off x="6935556" y="6421875"/>
            <a:ext cx="92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6"/>
                </a:solidFill>
              </a:rPr>
              <a:t>Green</a:t>
            </a: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4B313747-EF79-684D-BA40-57F0ADB6578D}"/>
              </a:ext>
            </a:extLst>
          </p:cNvPr>
          <p:cNvSpPr>
            <a:spLocks noChangeAspect="1"/>
          </p:cNvSpPr>
          <p:nvPr/>
        </p:nvSpPr>
        <p:spPr>
          <a:xfrm>
            <a:off x="10805794" y="6535960"/>
            <a:ext cx="90000" cy="9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E4C15E1A-481E-0F4D-94BF-B9A97946F900}"/>
              </a:ext>
            </a:extLst>
          </p:cNvPr>
          <p:cNvSpPr txBox="1"/>
          <p:nvPr/>
        </p:nvSpPr>
        <p:spPr>
          <a:xfrm>
            <a:off x="10739981" y="6418336"/>
            <a:ext cx="92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FF0000"/>
                </a:solidFill>
              </a:rPr>
              <a:t>Red</a:t>
            </a: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107C4213-B5F8-544A-AE2B-C0441B1CC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0919" y="3796790"/>
            <a:ext cx="773529" cy="77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663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n 42">
            <a:extLst>
              <a:ext uri="{FF2B5EF4-FFF2-40B4-BE49-F238E27FC236}">
                <a16:creationId xmlns:a16="http://schemas.microsoft.com/office/drawing/2014/main" id="{0EE29DC8-70A3-9B4C-AC4A-FE38C5CEE1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764" y="3694482"/>
            <a:ext cx="5384711" cy="3163518"/>
          </a:xfrm>
          <a:prstGeom prst="rect">
            <a:avLst/>
          </a:prstGeom>
          <a:ln>
            <a:noFill/>
          </a:ln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0F95E004-081D-4742-83B1-ADFE4ECCD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" y="493716"/>
            <a:ext cx="6359765" cy="3736362"/>
          </a:xfrm>
          <a:prstGeom prst="rect">
            <a:avLst/>
          </a:prstGeom>
          <a:ln>
            <a:noFill/>
          </a:ln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F481A4E1-3D70-5F43-8074-2EC3CF59EC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43983"/>
            <a:ext cx="6568929" cy="3114018"/>
          </a:xfrm>
          <a:prstGeom prst="rect">
            <a:avLst/>
          </a:prstGeom>
          <a:ln>
            <a:noFill/>
          </a:ln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19C945E9-70ED-7C4C-BA89-798C1B7A42C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1625" y="482208"/>
            <a:ext cx="5384710" cy="3163517"/>
          </a:xfrm>
          <a:prstGeom prst="rect">
            <a:avLst/>
          </a:prstGeom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A4DC5C0-4294-864E-9458-465D9C6CC65C}"/>
              </a:ext>
            </a:extLst>
          </p:cNvPr>
          <p:cNvSpPr txBox="1"/>
          <p:nvPr/>
        </p:nvSpPr>
        <p:spPr>
          <a:xfrm>
            <a:off x="0" y="27654"/>
            <a:ext cx="886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Transect 2 – Purple zone (L2)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11CB69E-896C-CC4E-AAC4-1D2FF61E5204}"/>
              </a:ext>
            </a:extLst>
          </p:cNvPr>
          <p:cNvSpPr txBox="1"/>
          <p:nvPr/>
        </p:nvSpPr>
        <p:spPr>
          <a:xfrm>
            <a:off x="11012768" y="381857"/>
            <a:ext cx="137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Flies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B7B7264-0C0B-AA4D-BDD4-5566B0BE1DB5}"/>
              </a:ext>
            </a:extLst>
          </p:cNvPr>
          <p:cNvSpPr txBox="1"/>
          <p:nvPr/>
        </p:nvSpPr>
        <p:spPr>
          <a:xfrm>
            <a:off x="5228072" y="381857"/>
            <a:ext cx="137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Bees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B332588-125E-1D41-A861-0FDDA55BD809}"/>
              </a:ext>
            </a:extLst>
          </p:cNvPr>
          <p:cNvSpPr txBox="1"/>
          <p:nvPr/>
        </p:nvSpPr>
        <p:spPr>
          <a:xfrm>
            <a:off x="5239902" y="3929183"/>
            <a:ext cx="137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Butterflies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272B5CB-8ED3-654F-996E-F0655F2C9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53146" y="242964"/>
            <a:ext cx="478203" cy="47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9D1CFB50-C297-1547-99EB-648068A3E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6227" y="151638"/>
            <a:ext cx="691510" cy="69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 descr="Un insecto con alas&#10;&#10;Descripción generada automáticamente con confianza media">
            <a:extLst>
              <a:ext uri="{FF2B5EF4-FFF2-40B4-BE49-F238E27FC236}">
                <a16:creationId xmlns:a16="http://schemas.microsoft.com/office/drawing/2014/main" id="{BFE69488-C7A7-3E49-81F4-F45AE0CC8B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8754" y="3582383"/>
            <a:ext cx="1048983" cy="104898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1B4FEB3-F637-0142-AE57-0B972DE4770E}"/>
              </a:ext>
            </a:extLst>
          </p:cNvPr>
          <p:cNvSpPr txBox="1"/>
          <p:nvPr/>
        </p:nvSpPr>
        <p:spPr>
          <a:xfrm>
            <a:off x="6867237" y="866787"/>
            <a:ext cx="81915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300" dirty="0">
                <a:solidFill>
                  <a:schemeClr val="accent1"/>
                </a:solidFill>
              </a:rPr>
              <a:t>Blue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45DEC41-4092-E84A-9444-8872314264B3}"/>
              </a:ext>
            </a:extLst>
          </p:cNvPr>
          <p:cNvSpPr txBox="1"/>
          <p:nvPr/>
        </p:nvSpPr>
        <p:spPr>
          <a:xfrm>
            <a:off x="10851100" y="851398"/>
            <a:ext cx="67064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7030A0"/>
                </a:solidFill>
              </a:rPr>
              <a:t>UV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4ED711D-822A-1A49-A926-6EDF499C0C02}"/>
              </a:ext>
            </a:extLst>
          </p:cNvPr>
          <p:cNvSpPr txBox="1"/>
          <p:nvPr/>
        </p:nvSpPr>
        <p:spPr>
          <a:xfrm>
            <a:off x="10750215" y="2950351"/>
            <a:ext cx="77153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BF49FF"/>
                </a:solidFill>
              </a:rPr>
              <a:t>Purple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D547492-A51D-004F-966C-D7256B6EDAD9}"/>
              </a:ext>
            </a:extLst>
          </p:cNvPr>
          <p:cNvSpPr txBox="1"/>
          <p:nvPr/>
        </p:nvSpPr>
        <p:spPr>
          <a:xfrm>
            <a:off x="6867237" y="2950351"/>
            <a:ext cx="9268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6"/>
                </a:solidFill>
              </a:rPr>
              <a:t>Green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3511821-F4CB-AA47-8390-45A8C4FD8EF5}"/>
              </a:ext>
            </a:extLst>
          </p:cNvPr>
          <p:cNvSpPr txBox="1"/>
          <p:nvPr/>
        </p:nvSpPr>
        <p:spPr>
          <a:xfrm>
            <a:off x="1257164" y="6068157"/>
            <a:ext cx="577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1"/>
                </a:solidFill>
              </a:rPr>
              <a:t>Blue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9E3ECBD-0D82-FE4F-AE9D-FBB092995715}"/>
              </a:ext>
            </a:extLst>
          </p:cNvPr>
          <p:cNvSpPr txBox="1"/>
          <p:nvPr/>
        </p:nvSpPr>
        <p:spPr>
          <a:xfrm>
            <a:off x="3509169" y="6495511"/>
            <a:ext cx="510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2FCA4BD-FF29-CA49-86F7-3C148174F84D}"/>
              </a:ext>
            </a:extLst>
          </p:cNvPr>
          <p:cNvSpPr txBox="1"/>
          <p:nvPr/>
        </p:nvSpPr>
        <p:spPr>
          <a:xfrm>
            <a:off x="4218754" y="5977029"/>
            <a:ext cx="71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6"/>
                </a:solidFill>
              </a:rPr>
              <a:t>Green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2C8FB03-2833-EF45-AB13-2A0229DD204E}"/>
              </a:ext>
            </a:extLst>
          </p:cNvPr>
          <p:cNvSpPr txBox="1"/>
          <p:nvPr/>
        </p:nvSpPr>
        <p:spPr>
          <a:xfrm>
            <a:off x="2513747" y="3915953"/>
            <a:ext cx="670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7030A0"/>
                </a:solidFill>
              </a:rPr>
              <a:t>UV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A3FC0F1E-FE04-144F-A91D-BA3EEC857DFA}"/>
              </a:ext>
            </a:extLst>
          </p:cNvPr>
          <p:cNvSpPr>
            <a:spLocks noChangeAspect="1"/>
          </p:cNvSpPr>
          <p:nvPr/>
        </p:nvSpPr>
        <p:spPr>
          <a:xfrm>
            <a:off x="3138487" y="1004931"/>
            <a:ext cx="90000" cy="90000"/>
          </a:xfrm>
          <a:prstGeom prst="ellipse">
            <a:avLst/>
          </a:prstGeom>
          <a:solidFill>
            <a:srgbClr val="659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D897B66-43B2-FA41-868C-45463D100018}"/>
              </a:ext>
            </a:extLst>
          </p:cNvPr>
          <p:cNvSpPr txBox="1"/>
          <p:nvPr/>
        </p:nvSpPr>
        <p:spPr>
          <a:xfrm>
            <a:off x="2864930" y="725424"/>
            <a:ext cx="656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1"/>
                </a:solidFill>
              </a:rPr>
              <a:t>Blue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C20DDBF8-734D-DB4C-A8E4-C800F916822D}"/>
              </a:ext>
            </a:extLst>
          </p:cNvPr>
          <p:cNvSpPr>
            <a:spLocks noChangeAspect="1"/>
          </p:cNvSpPr>
          <p:nvPr/>
        </p:nvSpPr>
        <p:spPr>
          <a:xfrm>
            <a:off x="1979701" y="2983039"/>
            <a:ext cx="90000" cy="90000"/>
          </a:xfrm>
          <a:prstGeom prst="ellipse">
            <a:avLst/>
          </a:prstGeom>
          <a:solidFill>
            <a:srgbClr val="BF4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9CAFED7-BC3B-5D4A-8088-9CF2E3596F1E}"/>
              </a:ext>
            </a:extLst>
          </p:cNvPr>
          <p:cNvSpPr txBox="1"/>
          <p:nvPr/>
        </p:nvSpPr>
        <p:spPr>
          <a:xfrm>
            <a:off x="1662458" y="3030380"/>
            <a:ext cx="515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7030A0"/>
                </a:solidFill>
              </a:rPr>
              <a:t>UV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9D9B6A-12FD-7E43-A2EB-49D29751424A}"/>
              </a:ext>
            </a:extLst>
          </p:cNvPr>
          <p:cNvSpPr>
            <a:spLocks noChangeAspect="1"/>
          </p:cNvSpPr>
          <p:nvPr/>
        </p:nvSpPr>
        <p:spPr>
          <a:xfrm>
            <a:off x="4305847" y="2957666"/>
            <a:ext cx="90000" cy="90000"/>
          </a:xfrm>
          <a:prstGeom prst="ellipse">
            <a:avLst/>
          </a:prstGeom>
          <a:solidFill>
            <a:srgbClr val="3BB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473F35F-A0ED-734A-96E0-B0BE26E827AC}"/>
              </a:ext>
            </a:extLst>
          </p:cNvPr>
          <p:cNvSpPr txBox="1"/>
          <p:nvPr/>
        </p:nvSpPr>
        <p:spPr>
          <a:xfrm>
            <a:off x="4049402" y="3007409"/>
            <a:ext cx="92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6"/>
                </a:solidFill>
              </a:rPr>
              <a:t>Green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4F81AC5-5FA1-BE4F-A3FD-BE565B81C729}"/>
              </a:ext>
            </a:extLst>
          </p:cNvPr>
          <p:cNvSpPr>
            <a:spLocks noChangeAspect="1"/>
          </p:cNvSpPr>
          <p:nvPr/>
        </p:nvSpPr>
        <p:spPr>
          <a:xfrm>
            <a:off x="9196266" y="2035040"/>
            <a:ext cx="54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D781825-8A5C-1F48-BD0B-BDA099B0514A}"/>
              </a:ext>
            </a:extLst>
          </p:cNvPr>
          <p:cNvSpPr txBox="1"/>
          <p:nvPr/>
        </p:nvSpPr>
        <p:spPr>
          <a:xfrm>
            <a:off x="11012767" y="3929183"/>
            <a:ext cx="137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Beetles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24FF5829-681A-1D40-9B36-B5985D06BE78}"/>
              </a:ext>
            </a:extLst>
          </p:cNvPr>
          <p:cNvSpPr>
            <a:spLocks noChangeAspect="1"/>
          </p:cNvSpPr>
          <p:nvPr/>
        </p:nvSpPr>
        <p:spPr>
          <a:xfrm>
            <a:off x="9272623" y="3926975"/>
            <a:ext cx="90000" cy="90000"/>
          </a:xfrm>
          <a:prstGeom prst="ellipse">
            <a:avLst/>
          </a:prstGeom>
          <a:solidFill>
            <a:srgbClr val="BF4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1BC5442-C8F9-3842-8325-85008AF74D54}"/>
              </a:ext>
            </a:extLst>
          </p:cNvPr>
          <p:cNvSpPr txBox="1"/>
          <p:nvPr/>
        </p:nvSpPr>
        <p:spPr>
          <a:xfrm>
            <a:off x="9272623" y="3664198"/>
            <a:ext cx="515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BF49FF"/>
                </a:solidFill>
              </a:rPr>
              <a:t>UV</a:t>
            </a: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0E3B142D-9F6F-F342-9E44-CF69FB612BC3}"/>
              </a:ext>
            </a:extLst>
          </p:cNvPr>
          <p:cNvSpPr>
            <a:spLocks noChangeAspect="1"/>
          </p:cNvSpPr>
          <p:nvPr/>
        </p:nvSpPr>
        <p:spPr>
          <a:xfrm>
            <a:off x="7772392" y="6530764"/>
            <a:ext cx="90000" cy="90000"/>
          </a:xfrm>
          <a:prstGeom prst="ellipse">
            <a:avLst/>
          </a:prstGeom>
          <a:solidFill>
            <a:srgbClr val="3BB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7DD969C-EBF3-A94E-A65C-FF0425A0AA48}"/>
              </a:ext>
            </a:extLst>
          </p:cNvPr>
          <p:cNvSpPr txBox="1"/>
          <p:nvPr/>
        </p:nvSpPr>
        <p:spPr>
          <a:xfrm>
            <a:off x="6935556" y="6421875"/>
            <a:ext cx="92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6"/>
                </a:solidFill>
              </a:rPr>
              <a:t>Green</a:t>
            </a: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82C1F46B-80ED-6742-A6CC-77367C51ED6A}"/>
              </a:ext>
            </a:extLst>
          </p:cNvPr>
          <p:cNvSpPr>
            <a:spLocks noChangeAspect="1"/>
          </p:cNvSpPr>
          <p:nvPr/>
        </p:nvSpPr>
        <p:spPr>
          <a:xfrm>
            <a:off x="10805794" y="6535960"/>
            <a:ext cx="90000" cy="9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15D2E833-F27B-5748-80DE-C41678BD95BC}"/>
              </a:ext>
            </a:extLst>
          </p:cNvPr>
          <p:cNvSpPr txBox="1"/>
          <p:nvPr/>
        </p:nvSpPr>
        <p:spPr>
          <a:xfrm>
            <a:off x="10739981" y="6418336"/>
            <a:ext cx="92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FF0000"/>
                </a:solidFill>
              </a:rPr>
              <a:t>Red</a:t>
            </a: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51704BDD-F917-0449-82B8-84C8D0846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0919" y="3796790"/>
            <a:ext cx="773529" cy="77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062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n 42">
            <a:extLst>
              <a:ext uri="{FF2B5EF4-FFF2-40B4-BE49-F238E27FC236}">
                <a16:creationId xmlns:a16="http://schemas.microsoft.com/office/drawing/2014/main" id="{976EEA71-5B47-064A-82FD-4FC0C14EF12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8246" y="3692334"/>
            <a:ext cx="5388368" cy="3165666"/>
          </a:xfrm>
          <a:prstGeom prst="rect">
            <a:avLst/>
          </a:prstGeom>
          <a:ln>
            <a:noFill/>
          </a:ln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F36F02A7-1D5F-0F4B-B2AC-FD7E3D1678B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1625" y="480970"/>
            <a:ext cx="5384710" cy="3163517"/>
          </a:xfrm>
          <a:prstGeom prst="rect">
            <a:avLst/>
          </a:prstGeom>
          <a:ln>
            <a:noFill/>
          </a:ln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D408B2D-0CC9-6A46-87C8-8C3D11B7C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" y="494908"/>
            <a:ext cx="6359765" cy="3736362"/>
          </a:xfrm>
          <a:prstGeom prst="rect">
            <a:avLst/>
          </a:prstGeom>
          <a:ln>
            <a:noFill/>
          </a:ln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C810CD0B-C077-8F46-9E62-97B65D077A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42237"/>
            <a:ext cx="6568929" cy="3115764"/>
          </a:xfrm>
          <a:prstGeom prst="rect">
            <a:avLst/>
          </a:prstGeom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A4DC5C0-4294-864E-9458-465D9C6CC65C}"/>
              </a:ext>
            </a:extLst>
          </p:cNvPr>
          <p:cNvSpPr txBox="1"/>
          <p:nvPr/>
        </p:nvSpPr>
        <p:spPr>
          <a:xfrm>
            <a:off x="0" y="27654"/>
            <a:ext cx="886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Transect 2 – Yellow zone (M2)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11CB69E-896C-CC4E-AAC4-1D2FF61E5204}"/>
              </a:ext>
            </a:extLst>
          </p:cNvPr>
          <p:cNvSpPr txBox="1"/>
          <p:nvPr/>
        </p:nvSpPr>
        <p:spPr>
          <a:xfrm>
            <a:off x="11012768" y="381857"/>
            <a:ext cx="137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Flies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B7B7264-0C0B-AA4D-BDD4-5566B0BE1DB5}"/>
              </a:ext>
            </a:extLst>
          </p:cNvPr>
          <p:cNvSpPr txBox="1"/>
          <p:nvPr/>
        </p:nvSpPr>
        <p:spPr>
          <a:xfrm>
            <a:off x="5228072" y="381857"/>
            <a:ext cx="137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Bees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B332588-125E-1D41-A861-0FDDA55BD809}"/>
              </a:ext>
            </a:extLst>
          </p:cNvPr>
          <p:cNvSpPr txBox="1"/>
          <p:nvPr/>
        </p:nvSpPr>
        <p:spPr>
          <a:xfrm>
            <a:off x="5239902" y="3929183"/>
            <a:ext cx="137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Butterflies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272B5CB-8ED3-654F-996E-F0655F2C9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53146" y="242964"/>
            <a:ext cx="478203" cy="4782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9D1CFB50-C297-1547-99EB-648068A3E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6227" y="151638"/>
            <a:ext cx="691510" cy="6915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 descr="Un insecto con alas&#10;&#10;Descripción generada automáticamente con confianza media">
            <a:extLst>
              <a:ext uri="{FF2B5EF4-FFF2-40B4-BE49-F238E27FC236}">
                <a16:creationId xmlns:a16="http://schemas.microsoft.com/office/drawing/2014/main" id="{BFE69488-C7A7-3E49-81F4-F45AE0CC8B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8754" y="3582383"/>
            <a:ext cx="1048983" cy="104898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1B4FEB3-F637-0142-AE57-0B972DE4770E}"/>
              </a:ext>
            </a:extLst>
          </p:cNvPr>
          <p:cNvSpPr txBox="1"/>
          <p:nvPr/>
        </p:nvSpPr>
        <p:spPr>
          <a:xfrm>
            <a:off x="6867237" y="866787"/>
            <a:ext cx="81915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300" dirty="0">
                <a:solidFill>
                  <a:schemeClr val="accent1"/>
                </a:solidFill>
              </a:rPr>
              <a:t>Blue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45DEC41-4092-E84A-9444-8872314264B3}"/>
              </a:ext>
            </a:extLst>
          </p:cNvPr>
          <p:cNvSpPr txBox="1"/>
          <p:nvPr/>
        </p:nvSpPr>
        <p:spPr>
          <a:xfrm>
            <a:off x="10851100" y="851398"/>
            <a:ext cx="67064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7030A0"/>
                </a:solidFill>
              </a:rPr>
              <a:t>UV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4ED711D-822A-1A49-A926-6EDF499C0C02}"/>
              </a:ext>
            </a:extLst>
          </p:cNvPr>
          <p:cNvSpPr txBox="1"/>
          <p:nvPr/>
        </p:nvSpPr>
        <p:spPr>
          <a:xfrm>
            <a:off x="10750215" y="2950351"/>
            <a:ext cx="77153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BF49FF"/>
                </a:solidFill>
              </a:rPr>
              <a:t>Purple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D547492-A51D-004F-966C-D7256B6EDAD9}"/>
              </a:ext>
            </a:extLst>
          </p:cNvPr>
          <p:cNvSpPr txBox="1"/>
          <p:nvPr/>
        </p:nvSpPr>
        <p:spPr>
          <a:xfrm>
            <a:off x="6867237" y="2950351"/>
            <a:ext cx="9268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6"/>
                </a:solidFill>
              </a:rPr>
              <a:t>Green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3511821-F4CB-AA47-8390-45A8C4FD8EF5}"/>
              </a:ext>
            </a:extLst>
          </p:cNvPr>
          <p:cNvSpPr txBox="1"/>
          <p:nvPr/>
        </p:nvSpPr>
        <p:spPr>
          <a:xfrm>
            <a:off x="1257164" y="6068157"/>
            <a:ext cx="577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1"/>
                </a:solidFill>
              </a:rPr>
              <a:t>Blue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9E3ECBD-0D82-FE4F-AE9D-FBB092995715}"/>
              </a:ext>
            </a:extLst>
          </p:cNvPr>
          <p:cNvSpPr txBox="1"/>
          <p:nvPr/>
        </p:nvSpPr>
        <p:spPr>
          <a:xfrm>
            <a:off x="3509169" y="6495511"/>
            <a:ext cx="510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2FCA4BD-FF29-CA49-86F7-3C148174F84D}"/>
              </a:ext>
            </a:extLst>
          </p:cNvPr>
          <p:cNvSpPr txBox="1"/>
          <p:nvPr/>
        </p:nvSpPr>
        <p:spPr>
          <a:xfrm>
            <a:off x="4218754" y="5977029"/>
            <a:ext cx="71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6"/>
                </a:solidFill>
              </a:rPr>
              <a:t>Green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2C8FB03-2833-EF45-AB13-2A0229DD204E}"/>
              </a:ext>
            </a:extLst>
          </p:cNvPr>
          <p:cNvSpPr txBox="1"/>
          <p:nvPr/>
        </p:nvSpPr>
        <p:spPr>
          <a:xfrm>
            <a:off x="2513747" y="3915953"/>
            <a:ext cx="670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7030A0"/>
                </a:solidFill>
              </a:rPr>
              <a:t>UV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A3FC0F1E-FE04-144F-A91D-BA3EEC857DFA}"/>
              </a:ext>
            </a:extLst>
          </p:cNvPr>
          <p:cNvSpPr>
            <a:spLocks noChangeAspect="1"/>
          </p:cNvSpPr>
          <p:nvPr/>
        </p:nvSpPr>
        <p:spPr>
          <a:xfrm>
            <a:off x="3138487" y="1004931"/>
            <a:ext cx="90000" cy="90000"/>
          </a:xfrm>
          <a:prstGeom prst="ellipse">
            <a:avLst/>
          </a:prstGeom>
          <a:solidFill>
            <a:srgbClr val="659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D897B66-43B2-FA41-868C-45463D100018}"/>
              </a:ext>
            </a:extLst>
          </p:cNvPr>
          <p:cNvSpPr txBox="1"/>
          <p:nvPr/>
        </p:nvSpPr>
        <p:spPr>
          <a:xfrm>
            <a:off x="2864930" y="725424"/>
            <a:ext cx="656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1"/>
                </a:solidFill>
              </a:rPr>
              <a:t>Blue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C20DDBF8-734D-DB4C-A8E4-C800F916822D}"/>
              </a:ext>
            </a:extLst>
          </p:cNvPr>
          <p:cNvSpPr>
            <a:spLocks noChangeAspect="1"/>
          </p:cNvSpPr>
          <p:nvPr/>
        </p:nvSpPr>
        <p:spPr>
          <a:xfrm>
            <a:off x="1979701" y="2983039"/>
            <a:ext cx="90000" cy="90000"/>
          </a:xfrm>
          <a:prstGeom prst="ellipse">
            <a:avLst/>
          </a:prstGeom>
          <a:solidFill>
            <a:srgbClr val="BF4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9CAFED7-BC3B-5D4A-8088-9CF2E3596F1E}"/>
              </a:ext>
            </a:extLst>
          </p:cNvPr>
          <p:cNvSpPr txBox="1"/>
          <p:nvPr/>
        </p:nvSpPr>
        <p:spPr>
          <a:xfrm>
            <a:off x="1662458" y="3030380"/>
            <a:ext cx="515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7030A0"/>
                </a:solidFill>
              </a:rPr>
              <a:t>UV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D9D9B6A-12FD-7E43-A2EB-49D29751424A}"/>
              </a:ext>
            </a:extLst>
          </p:cNvPr>
          <p:cNvSpPr>
            <a:spLocks noChangeAspect="1"/>
          </p:cNvSpPr>
          <p:nvPr/>
        </p:nvSpPr>
        <p:spPr>
          <a:xfrm>
            <a:off x="4305847" y="2957666"/>
            <a:ext cx="90000" cy="90000"/>
          </a:xfrm>
          <a:prstGeom prst="ellipse">
            <a:avLst/>
          </a:prstGeom>
          <a:solidFill>
            <a:srgbClr val="3BB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473F35F-A0ED-734A-96E0-B0BE26E827AC}"/>
              </a:ext>
            </a:extLst>
          </p:cNvPr>
          <p:cNvSpPr txBox="1"/>
          <p:nvPr/>
        </p:nvSpPr>
        <p:spPr>
          <a:xfrm>
            <a:off x="4049402" y="3007409"/>
            <a:ext cx="92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6"/>
                </a:solidFill>
              </a:rPr>
              <a:t>Green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4F81AC5-5FA1-BE4F-A3FD-BE565B81C729}"/>
              </a:ext>
            </a:extLst>
          </p:cNvPr>
          <p:cNvSpPr>
            <a:spLocks noChangeAspect="1"/>
          </p:cNvSpPr>
          <p:nvPr/>
        </p:nvSpPr>
        <p:spPr>
          <a:xfrm>
            <a:off x="9196266" y="2035040"/>
            <a:ext cx="54000" cy="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3CEC5F7C-1235-B844-938B-F74A71A8B4FC}"/>
              </a:ext>
            </a:extLst>
          </p:cNvPr>
          <p:cNvSpPr txBox="1"/>
          <p:nvPr/>
        </p:nvSpPr>
        <p:spPr>
          <a:xfrm>
            <a:off x="11012767" y="3929183"/>
            <a:ext cx="137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Beetles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93BAFEE9-7482-7049-92CA-564D3C13DACC}"/>
              </a:ext>
            </a:extLst>
          </p:cNvPr>
          <p:cNvSpPr>
            <a:spLocks noChangeAspect="1"/>
          </p:cNvSpPr>
          <p:nvPr/>
        </p:nvSpPr>
        <p:spPr>
          <a:xfrm>
            <a:off x="9272623" y="3926975"/>
            <a:ext cx="90000" cy="90000"/>
          </a:xfrm>
          <a:prstGeom prst="ellipse">
            <a:avLst/>
          </a:prstGeom>
          <a:solidFill>
            <a:srgbClr val="BF4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DFF909C7-B2D5-D44E-B846-055A3531C5F0}"/>
              </a:ext>
            </a:extLst>
          </p:cNvPr>
          <p:cNvSpPr txBox="1"/>
          <p:nvPr/>
        </p:nvSpPr>
        <p:spPr>
          <a:xfrm>
            <a:off x="9272623" y="3664198"/>
            <a:ext cx="515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BF49FF"/>
                </a:solidFill>
              </a:rPr>
              <a:t>UV</a:t>
            </a: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E41367A4-956F-7041-8E1D-BB9D06FACA5E}"/>
              </a:ext>
            </a:extLst>
          </p:cNvPr>
          <p:cNvSpPr>
            <a:spLocks noChangeAspect="1"/>
          </p:cNvSpPr>
          <p:nvPr/>
        </p:nvSpPr>
        <p:spPr>
          <a:xfrm>
            <a:off x="7772392" y="6530764"/>
            <a:ext cx="90000" cy="90000"/>
          </a:xfrm>
          <a:prstGeom prst="ellipse">
            <a:avLst/>
          </a:prstGeom>
          <a:solidFill>
            <a:srgbClr val="3BB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865B9375-B712-1340-9B5A-B10E7C54A116}"/>
              </a:ext>
            </a:extLst>
          </p:cNvPr>
          <p:cNvSpPr txBox="1"/>
          <p:nvPr/>
        </p:nvSpPr>
        <p:spPr>
          <a:xfrm>
            <a:off x="6935556" y="6421875"/>
            <a:ext cx="92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accent6"/>
                </a:solidFill>
              </a:rPr>
              <a:t>Green</a:t>
            </a: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07968E98-68ED-E742-96D7-A94BF2E8171C}"/>
              </a:ext>
            </a:extLst>
          </p:cNvPr>
          <p:cNvSpPr>
            <a:spLocks noChangeAspect="1"/>
          </p:cNvSpPr>
          <p:nvPr/>
        </p:nvSpPr>
        <p:spPr>
          <a:xfrm>
            <a:off x="10805794" y="6535960"/>
            <a:ext cx="90000" cy="9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A5E56BA4-EA5F-9C49-BE84-41EDDE8E10AE}"/>
              </a:ext>
            </a:extLst>
          </p:cNvPr>
          <p:cNvSpPr txBox="1"/>
          <p:nvPr/>
        </p:nvSpPr>
        <p:spPr>
          <a:xfrm>
            <a:off x="10739981" y="6418336"/>
            <a:ext cx="92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rgbClr val="FF0000"/>
                </a:solidFill>
              </a:rPr>
              <a:t>Red</a:t>
            </a: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53C567CD-F822-1047-A42B-6FF302ECF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0919" y="3796790"/>
            <a:ext cx="773529" cy="77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23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199111A-87D5-BE4F-96BE-03EB4B51BD5C}"/>
              </a:ext>
            </a:extLst>
          </p:cNvPr>
          <p:cNvSpPr/>
          <p:nvPr/>
        </p:nvSpPr>
        <p:spPr>
          <a:xfrm>
            <a:off x="352817" y="3676812"/>
            <a:ext cx="116867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chrom_contrast_statistics</a:t>
            </a:r>
            <a:endParaRPr lang="en-US" b="1" dirty="0"/>
          </a:p>
          <a:p>
            <a:r>
              <a:rPr lang="en-US" dirty="0"/>
              <a:t>                                	mean       		min       		max    		median          	se</a:t>
            </a:r>
          </a:p>
          <a:p>
            <a:r>
              <a:rPr lang="en-US" dirty="0"/>
              <a:t>bees        		0.3136800 	0.1789464 	0.5978283 	0.2845500 	0.011457634</a:t>
            </a:r>
          </a:p>
          <a:p>
            <a:r>
              <a:rPr lang="en-US" dirty="0"/>
              <a:t>butterflies 	0.2102076 	0.1265918 	0.3556475 	0.1935882 	0.006119419</a:t>
            </a:r>
          </a:p>
          <a:p>
            <a:r>
              <a:rPr lang="en-US" dirty="0"/>
              <a:t>flies       		0.3752309 	0.1841647 	0.5331792 	0.3743004 	0.006552549</a:t>
            </a:r>
          </a:p>
          <a:p>
            <a:r>
              <a:rPr lang="en-US" dirty="0"/>
              <a:t>beetles 		0.1906536 	0.09058221 	0.3762839 	0.1863247 	0.007557002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51A5DE-9768-0448-B511-05DF0334DE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1139" y="27654"/>
            <a:ext cx="6856116" cy="369019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72CC017-4B9B-B040-B657-E4ABAB18DC3A}"/>
              </a:ext>
            </a:extLst>
          </p:cNvPr>
          <p:cNvSpPr/>
          <p:nvPr/>
        </p:nvSpPr>
        <p:spPr>
          <a:xfrm>
            <a:off x="352817" y="5589442"/>
            <a:ext cx="107348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achrom_contrast_statistics (green contrast)</a:t>
            </a:r>
          </a:p>
          <a:p>
            <a:r>
              <a:rPr lang="en-US"/>
              <a:t>                                	mean       		min       		max    		median          	se</a:t>
            </a:r>
          </a:p>
          <a:p>
            <a:r>
              <a:rPr lang="en-US"/>
              <a:t>bees        		 0.2751795 	 0.07914547 	 0.3841021 	 0.2750608 	 0.008259978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E807A07-DAA1-9F47-ACC4-A3EFF94A637A}"/>
              </a:ext>
            </a:extLst>
          </p:cNvPr>
          <p:cNvSpPr txBox="1"/>
          <p:nvPr/>
        </p:nvSpPr>
        <p:spPr>
          <a:xfrm>
            <a:off x="0" y="27654"/>
            <a:ext cx="886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Transect 1 – Hybrid zone (H1)</a:t>
            </a:r>
          </a:p>
        </p:txBody>
      </p:sp>
    </p:spTree>
    <p:extLst>
      <p:ext uri="{BB962C8B-B14F-4D97-AF65-F5344CB8AC3E}">
        <p14:creationId xmlns:p14="http://schemas.microsoft.com/office/powerpoint/2010/main" val="743076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199111A-87D5-BE4F-96BE-03EB4B51BD5C}"/>
              </a:ext>
            </a:extLst>
          </p:cNvPr>
          <p:cNvSpPr/>
          <p:nvPr/>
        </p:nvSpPr>
        <p:spPr>
          <a:xfrm>
            <a:off x="352817" y="3676812"/>
            <a:ext cx="116867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chrom_contrast_statistics</a:t>
            </a:r>
            <a:endParaRPr lang="en-US" b="1" dirty="0"/>
          </a:p>
          <a:p>
            <a:r>
              <a:rPr lang="en-US" dirty="0"/>
              <a:t>                                	mean       		min       		max    		median          	se</a:t>
            </a:r>
          </a:p>
          <a:p>
            <a:r>
              <a:rPr lang="en-US" dirty="0"/>
              <a:t>bees        		0.2454843 	0.1778786 	0.3511787 	0.2409120 	0.004358770</a:t>
            </a:r>
          </a:p>
          <a:p>
            <a:r>
              <a:rPr lang="en-US" dirty="0"/>
              <a:t>butterflies 	0.1769421 	0.1405116 	0.2207713 	0.1770351 	0.002160558</a:t>
            </a:r>
          </a:p>
          <a:p>
            <a:r>
              <a:rPr lang="en-US" dirty="0"/>
              <a:t>flies       		0.3862537 	0.3374962 	0.4430155 	0.3852299 	0.002792081</a:t>
            </a:r>
          </a:p>
          <a:p>
            <a:r>
              <a:rPr lang="en-US" dirty="0"/>
              <a:t>beetles		0.1630992 	0.08409076 	0.2956702 	0.1535540 0.004991669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72CC017-4B9B-B040-B657-E4ABAB18DC3A}"/>
              </a:ext>
            </a:extLst>
          </p:cNvPr>
          <p:cNvSpPr/>
          <p:nvPr/>
        </p:nvSpPr>
        <p:spPr>
          <a:xfrm>
            <a:off x="352817" y="5589442"/>
            <a:ext cx="107348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achrom_contrast_statistics</a:t>
            </a:r>
            <a:r>
              <a:rPr lang="en-US" b="1" dirty="0"/>
              <a:t> (green contrast)</a:t>
            </a:r>
          </a:p>
          <a:p>
            <a:r>
              <a:rPr lang="en-US" dirty="0"/>
              <a:t>                                	mean       		min       		max    		median          	se</a:t>
            </a:r>
          </a:p>
          <a:p>
            <a:r>
              <a:rPr lang="en-US" dirty="0"/>
              <a:t>bees        		 0.2427705 	 0.06649248 	 0.3674362 	 0.251627 	 0.006375478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E807A07-DAA1-9F47-ACC4-A3EFF94A637A}"/>
              </a:ext>
            </a:extLst>
          </p:cNvPr>
          <p:cNvSpPr txBox="1"/>
          <p:nvPr/>
        </p:nvSpPr>
        <p:spPr>
          <a:xfrm>
            <a:off x="0" y="27654"/>
            <a:ext cx="886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Transect 1 – Purple zone (L1)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63DA8E7-C9DD-6E4D-B485-7D8E883652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1138" y="27654"/>
            <a:ext cx="7593459" cy="390551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7261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199111A-87D5-BE4F-96BE-03EB4B51BD5C}"/>
              </a:ext>
            </a:extLst>
          </p:cNvPr>
          <p:cNvSpPr/>
          <p:nvPr/>
        </p:nvSpPr>
        <p:spPr>
          <a:xfrm>
            <a:off x="352817" y="3676812"/>
            <a:ext cx="116867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chrom_contrast_statistics</a:t>
            </a:r>
            <a:endParaRPr lang="en-US" b="1" dirty="0"/>
          </a:p>
          <a:p>
            <a:r>
              <a:rPr lang="en-US" dirty="0"/>
              <a:t>                                	mean       		min       		max    		median          	se</a:t>
            </a:r>
          </a:p>
          <a:p>
            <a:r>
              <a:rPr lang="en-US" dirty="0"/>
              <a:t>bees        		0.5398116 	0.2373915 	0.6340233 	0.5589192 	0.008634015</a:t>
            </a:r>
          </a:p>
          <a:p>
            <a:r>
              <a:rPr lang="en-US" dirty="0"/>
              <a:t>butterflies 	0.3316564 	0.1703588 	0.3743446 	0.3443126 	0.004267754</a:t>
            </a:r>
          </a:p>
          <a:p>
            <a:r>
              <a:rPr lang="en-US" dirty="0"/>
              <a:t>flies       		0.4923201 	0.2804055 	0.5697114 	0.5123872 	0.006334688</a:t>
            </a:r>
          </a:p>
          <a:p>
            <a:r>
              <a:rPr lang="en-US" dirty="0"/>
              <a:t>beetles		0.2094978 	0.1065254 	0.3785800 	0.2124889 	0.004008362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72CC017-4B9B-B040-B657-E4ABAB18DC3A}"/>
              </a:ext>
            </a:extLst>
          </p:cNvPr>
          <p:cNvSpPr/>
          <p:nvPr/>
        </p:nvSpPr>
        <p:spPr>
          <a:xfrm>
            <a:off x="352817" y="5589442"/>
            <a:ext cx="107348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achrom_contrast_statistics</a:t>
            </a:r>
            <a:r>
              <a:rPr lang="en-US" b="1" dirty="0"/>
              <a:t> (green contrast)</a:t>
            </a:r>
          </a:p>
          <a:p>
            <a:r>
              <a:rPr lang="en-US" dirty="0"/>
              <a:t>                                	mean       		min       		max    		median          	se</a:t>
            </a:r>
          </a:p>
          <a:p>
            <a:r>
              <a:rPr lang="en-US" dirty="0"/>
              <a:t>bees        		 0.3341382 	 0.1535166 	 0.385752 	 0.3362134 	 0.003482124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E807A07-DAA1-9F47-ACC4-A3EFF94A637A}"/>
              </a:ext>
            </a:extLst>
          </p:cNvPr>
          <p:cNvSpPr txBox="1"/>
          <p:nvPr/>
        </p:nvSpPr>
        <p:spPr>
          <a:xfrm>
            <a:off x="0" y="27654"/>
            <a:ext cx="886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Transect 1 – Yellow zone (M1)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3A1FD58-9D47-D94B-80AF-438FA36D4D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1139" y="0"/>
            <a:ext cx="7543354" cy="38955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37248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1651</Words>
  <Application>Microsoft Macintosh PowerPoint</Application>
  <PresentationFormat>Panorámica</PresentationFormat>
  <Paragraphs>299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JOSÉ CARLOS DEL VALLE GARCÍA</dc:creator>
  <cp:lastModifiedBy>JOSÉ CARLOS DEL VALLE GARCÍA</cp:lastModifiedBy>
  <cp:revision>57</cp:revision>
  <dcterms:created xsi:type="dcterms:W3CDTF">2021-08-31T14:17:37Z</dcterms:created>
  <dcterms:modified xsi:type="dcterms:W3CDTF">2021-09-03T09:56:16Z</dcterms:modified>
</cp:coreProperties>
</file>